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58" r:id="rId5"/>
    <p:sldId id="273" r:id="rId6"/>
    <p:sldId id="274" r:id="rId7"/>
    <p:sldId id="275"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29EBC-9A39-5429-48FE-B0DA998EFE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47CB5D0-C8BC-0105-2571-757809EF45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4AACC5-8643-283B-33A8-D8FBE04AD92A}"/>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19263397-82F4-69F3-D01F-6E9A35BE0C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0CBFF7-CCA0-4E9A-7442-A86E8DA20802}"/>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108841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A3B53-E861-DEED-2AC5-E48B2EA489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F30F97-B0C5-6B3D-5825-29D8952507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24FF64-E59E-77F1-5AC8-CD299FBFF479}"/>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EF294B82-4635-91F1-14AE-82227DEFE5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E10D16-5A36-81DF-8E48-79B814FF708B}"/>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429271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2C4786-EB88-0885-722E-A5808F6C76F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B4C237-1073-F81B-F150-42569AB00E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1CA504-6775-BC2F-25AF-2FB5D3F1416D}"/>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65BE1A5D-859A-CD2E-15B0-E976E0CA24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45133-9879-D307-A93B-0A9B353E5200}"/>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99622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C0E68-9D13-EF5B-1FC7-A6A4CDE091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242CF1-012E-281E-7256-D465A2B3F6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42C534-0C41-3DBC-A769-30449B0299B0}"/>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3B8BF348-BAF7-AB80-FD5D-6EC3D72F58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773239-0CDF-31C8-EE33-5FD571C3D270}"/>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81145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20B8A-3CEC-A0EB-CD50-8AD6D935F7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6C4F9B-0BBF-2F81-1A5C-B5DA14250A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EA959A-9AA2-2C63-F515-8DCB16EA68D2}"/>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7E61EE4C-6A8E-04B1-FA7A-B72DF1FC0E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CF0476-5F6A-556B-7DA5-4F92E6FA4004}"/>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2991863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83635-D81A-F72D-1B6D-FEBD97766E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97302C-2F08-4A76-7ED4-9FBABB6C34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AD75853-35A4-2A1E-E1B5-91991274E8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6B4F656-ED7A-044F-69CF-8D3F29D9B29B}"/>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6" name="Footer Placeholder 5">
            <a:extLst>
              <a:ext uri="{FF2B5EF4-FFF2-40B4-BE49-F238E27FC236}">
                <a16:creationId xmlns:a16="http://schemas.microsoft.com/office/drawing/2014/main" id="{B03B0A68-C166-586C-6DF1-5682308C8B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9B04D0-791E-C7CA-94AD-780F85290902}"/>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1133779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4FEA9-51D9-DCD9-1AEB-27074D83B9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385DB5-156F-23D5-8BC6-666546F155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C1B273-33A0-AA65-9D8C-6539243A9E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DA22F3-9790-4100-3E3F-0DF41BFC35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3BBE8C-7B81-83BE-4F9E-3C5105F150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7199FF8-275A-DD7D-2652-553F3FE5D349}"/>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8" name="Footer Placeholder 7">
            <a:extLst>
              <a:ext uri="{FF2B5EF4-FFF2-40B4-BE49-F238E27FC236}">
                <a16:creationId xmlns:a16="http://schemas.microsoft.com/office/drawing/2014/main" id="{64644FD6-7DCF-92CD-177F-608BD7BE7A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F541DD8-1DEA-EDF3-562F-C725ADA51455}"/>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2776605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D3EAC-8D61-D12B-D80F-13EE3562006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A5C3BA-7A3D-9C02-96C8-48502F5C17EF}"/>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4" name="Footer Placeholder 3">
            <a:extLst>
              <a:ext uri="{FF2B5EF4-FFF2-40B4-BE49-F238E27FC236}">
                <a16:creationId xmlns:a16="http://schemas.microsoft.com/office/drawing/2014/main" id="{AF7D17B6-D94B-4AB4-BC66-42B11900B1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7CB0E87-6996-4AF3-B4CF-4CE0B37217C5}"/>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281392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C399DD-7F1E-4864-AA0F-9F558F6421C0}"/>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3" name="Footer Placeholder 2">
            <a:extLst>
              <a:ext uri="{FF2B5EF4-FFF2-40B4-BE49-F238E27FC236}">
                <a16:creationId xmlns:a16="http://schemas.microsoft.com/office/drawing/2014/main" id="{F6D72B77-4545-5AAF-F318-E6E689EA792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DB010DC-6EBB-6952-FA87-1118C7F33DD5}"/>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240044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2B247-2F36-279F-C875-044D0A2D41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A0C9E32-17C1-DF7C-A0BA-C503034AFC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22FCB7-5434-8557-FDEE-636ACA6F9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D77C63-A2A6-811C-4F9A-D70C36F8FA33}"/>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6" name="Footer Placeholder 5">
            <a:extLst>
              <a:ext uri="{FF2B5EF4-FFF2-40B4-BE49-F238E27FC236}">
                <a16:creationId xmlns:a16="http://schemas.microsoft.com/office/drawing/2014/main" id="{9288E0AB-BC0B-9FF2-8FB3-359B60C616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2399AA-A4CA-21CF-B822-2B7EEDF9D01D}"/>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2662550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FD630-588B-E87B-FB42-BCA37214E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A54F4C-01BF-DC01-AFD0-4168C5343C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C5B2240-D2C1-7AB2-63D3-E4673A9EF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3AAB3B-03DF-3E2B-C7FD-8E7215B6E43F}"/>
              </a:ext>
            </a:extLst>
          </p:cNvPr>
          <p:cNvSpPr>
            <a:spLocks noGrp="1"/>
          </p:cNvSpPr>
          <p:nvPr>
            <p:ph type="dt" sz="half" idx="10"/>
          </p:nvPr>
        </p:nvSpPr>
        <p:spPr/>
        <p:txBody>
          <a:bodyPr/>
          <a:lstStyle/>
          <a:p>
            <a:fld id="{3900E96A-284B-4998-AD2F-9A7F311398D4}" type="datetimeFigureOut">
              <a:rPr lang="en-GB" smtClean="0"/>
              <a:t>20/09/2023</a:t>
            </a:fld>
            <a:endParaRPr lang="en-GB"/>
          </a:p>
        </p:txBody>
      </p:sp>
      <p:sp>
        <p:nvSpPr>
          <p:cNvPr id="6" name="Footer Placeholder 5">
            <a:extLst>
              <a:ext uri="{FF2B5EF4-FFF2-40B4-BE49-F238E27FC236}">
                <a16:creationId xmlns:a16="http://schemas.microsoft.com/office/drawing/2014/main" id="{081EEE8C-ABF3-B503-99C8-CA539C753B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C8D687-A0E4-2367-8FB0-93D18550A745}"/>
              </a:ext>
            </a:extLst>
          </p:cNvPr>
          <p:cNvSpPr>
            <a:spLocks noGrp="1"/>
          </p:cNvSpPr>
          <p:nvPr>
            <p:ph type="sldNum" sz="quarter" idx="12"/>
          </p:nvPr>
        </p:nvSpPr>
        <p:spPr/>
        <p:txBody>
          <a:bodyPr/>
          <a:lstStyle/>
          <a:p>
            <a:fld id="{FF4BCE94-B5DE-4B5A-B5C6-ED80B4DA5F97}" type="slidenum">
              <a:rPr lang="en-GB" smtClean="0"/>
              <a:t>‹#›</a:t>
            </a:fld>
            <a:endParaRPr lang="en-GB"/>
          </a:p>
        </p:txBody>
      </p:sp>
    </p:spTree>
    <p:extLst>
      <p:ext uri="{BB962C8B-B14F-4D97-AF65-F5344CB8AC3E}">
        <p14:creationId xmlns:p14="http://schemas.microsoft.com/office/powerpoint/2010/main" val="310096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A55F78-99D5-7182-3824-298AFE80D5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7A3B11-6A40-74A4-919D-33F0FBDAC6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270C2B-E349-AB81-3EE8-C41C1885F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0E96A-284B-4998-AD2F-9A7F311398D4}" type="datetimeFigureOut">
              <a:rPr lang="en-GB" smtClean="0"/>
              <a:t>20/09/2023</a:t>
            </a:fld>
            <a:endParaRPr lang="en-GB"/>
          </a:p>
        </p:txBody>
      </p:sp>
      <p:sp>
        <p:nvSpPr>
          <p:cNvPr id="5" name="Footer Placeholder 4">
            <a:extLst>
              <a:ext uri="{FF2B5EF4-FFF2-40B4-BE49-F238E27FC236}">
                <a16:creationId xmlns:a16="http://schemas.microsoft.com/office/drawing/2014/main" id="{8BF318C0-6C77-4066-E789-B3DD0FB62F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54BACAE-3E19-1DA5-5B87-8E8D668937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4BCE94-B5DE-4B5A-B5C6-ED80B4DA5F97}" type="slidenum">
              <a:rPr lang="en-GB" smtClean="0"/>
              <a:t>‹#›</a:t>
            </a:fld>
            <a:endParaRPr lang="en-GB"/>
          </a:p>
        </p:txBody>
      </p:sp>
    </p:spTree>
    <p:extLst>
      <p:ext uri="{BB962C8B-B14F-4D97-AF65-F5344CB8AC3E}">
        <p14:creationId xmlns:p14="http://schemas.microsoft.com/office/powerpoint/2010/main" val="1595438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B22D20F-1184-3020-6923-DBAEFA19FBBF}"/>
              </a:ext>
            </a:extLst>
          </p:cNvPr>
          <p:cNvSpPr>
            <a:spLocks noGrp="1"/>
          </p:cNvSpPr>
          <p:nvPr>
            <p:ph type="ctrTitle"/>
          </p:nvPr>
        </p:nvSpPr>
        <p:spPr>
          <a:xfrm>
            <a:off x="534473" y="2950387"/>
            <a:ext cx="3052293" cy="3531403"/>
          </a:xfrm>
        </p:spPr>
        <p:txBody>
          <a:bodyPr anchor="t">
            <a:normAutofit/>
          </a:bodyPr>
          <a:lstStyle/>
          <a:p>
            <a:pPr algn="r"/>
            <a:r>
              <a:rPr lang="en-US" sz="2800" dirty="0">
                <a:solidFill>
                  <a:srgbClr val="FFFFFF"/>
                </a:solidFill>
                <a:latin typeface="Abadi Extra Light" panose="020B0204020104020204" pitchFamily="34" charset="0"/>
                <a:cs typeface="DaunPenh" panose="020B0604020202020204" pitchFamily="2" charset="0"/>
              </a:rPr>
              <a:t>Jean-François MAYENCE</a:t>
            </a:r>
            <a:br>
              <a:rPr lang="en-US" sz="2800" dirty="0">
                <a:solidFill>
                  <a:srgbClr val="FFFFFF"/>
                </a:solidFill>
                <a:latin typeface="Abadi Extra Light" panose="020B0204020104020204" pitchFamily="34" charset="0"/>
                <a:cs typeface="DaunPenh" panose="020B0604020202020204" pitchFamily="2" charset="0"/>
              </a:rPr>
            </a:br>
            <a:r>
              <a:rPr lang="en-US" sz="2000" dirty="0">
                <a:solidFill>
                  <a:srgbClr val="FFFFFF"/>
                </a:solidFill>
                <a:latin typeface="Abadi Extra Light" panose="020B0204020104020204" pitchFamily="34" charset="0"/>
                <a:cs typeface="DaunPenh" panose="020B0604020202020204" pitchFamily="2" charset="0"/>
              </a:rPr>
              <a:t>Legal Advisor</a:t>
            </a:r>
            <a:br>
              <a:rPr lang="en-US" sz="2000" dirty="0">
                <a:solidFill>
                  <a:srgbClr val="FFFFFF"/>
                </a:solidFill>
                <a:latin typeface="Abadi Extra Light" panose="020B0204020104020204" pitchFamily="34" charset="0"/>
                <a:cs typeface="DaunPenh" panose="020B0604020202020204" pitchFamily="2" charset="0"/>
              </a:rPr>
            </a:br>
            <a:br>
              <a:rPr lang="en-US" sz="2000" dirty="0">
                <a:solidFill>
                  <a:srgbClr val="FFFFFF"/>
                </a:solidFill>
                <a:latin typeface="Abadi Extra Light" panose="020B0204020104020204" pitchFamily="34" charset="0"/>
                <a:cs typeface="DaunPenh" panose="020B0604020202020204" pitchFamily="2" charset="0"/>
              </a:rPr>
            </a:br>
            <a:r>
              <a:rPr lang="en-US" sz="2000" dirty="0">
                <a:solidFill>
                  <a:srgbClr val="FFFFFF"/>
                </a:solidFill>
                <a:latin typeface="Abadi Extra Light" panose="020B0204020104020204" pitchFamily="34" charset="0"/>
                <a:cs typeface="DaunPenh" panose="020B0604020202020204" pitchFamily="2" charset="0"/>
              </a:rPr>
              <a:t>September 2023</a:t>
            </a:r>
            <a:endParaRPr lang="en-GB" sz="2000" dirty="0">
              <a:solidFill>
                <a:srgbClr val="FFFFFF"/>
              </a:solidFill>
              <a:latin typeface="Abadi Extra Light" panose="020B0204020104020204" pitchFamily="34" charset="0"/>
              <a:cs typeface="DaunPenh" panose="020B0604020202020204" pitchFamily="2" charset="0"/>
            </a:endParaRPr>
          </a:p>
        </p:txBody>
      </p:sp>
      <p:pic>
        <p:nvPicPr>
          <p:cNvPr id="7" name="Picture 6" descr="A picture containing bar chart&#10;&#10;Description automatically generated">
            <a:extLst>
              <a:ext uri="{FF2B5EF4-FFF2-40B4-BE49-F238E27FC236}">
                <a16:creationId xmlns:a16="http://schemas.microsoft.com/office/drawing/2014/main" id="{3A505454-29B1-5027-CE80-04860806A1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1248" y="67424"/>
            <a:ext cx="2578742" cy="2210350"/>
          </a:xfrm>
          <a:prstGeom prst="rect">
            <a:avLst/>
          </a:prstGeom>
        </p:spPr>
      </p:pic>
      <p:sp>
        <p:nvSpPr>
          <p:cNvPr id="8" name="TextBox 7">
            <a:extLst>
              <a:ext uri="{FF2B5EF4-FFF2-40B4-BE49-F238E27FC236}">
                <a16:creationId xmlns:a16="http://schemas.microsoft.com/office/drawing/2014/main" id="{75CC9DC5-97AA-D303-2E3D-BB8E6335CEE2}"/>
              </a:ext>
            </a:extLst>
          </p:cNvPr>
          <p:cNvSpPr txBox="1"/>
          <p:nvPr/>
        </p:nvSpPr>
        <p:spPr>
          <a:xfrm>
            <a:off x="4225356" y="845421"/>
            <a:ext cx="7966644" cy="2123658"/>
          </a:xfrm>
          <a:prstGeom prst="rect">
            <a:avLst/>
          </a:prstGeom>
          <a:noFill/>
        </p:spPr>
        <p:txBody>
          <a:bodyPr wrap="square" rtlCol="0">
            <a:spAutoFit/>
          </a:bodyPr>
          <a:lstStyle/>
          <a:p>
            <a:pPr algn="ctr"/>
            <a:r>
              <a:rPr lang="en-US" sz="4400" dirty="0">
                <a:latin typeface="Abadi" panose="020B0604020104020204" pitchFamily="34" charset="0"/>
              </a:rPr>
              <a:t>MILITARY ACTIVITIES IN </a:t>
            </a:r>
          </a:p>
          <a:p>
            <a:pPr algn="ctr"/>
            <a:r>
              <a:rPr lang="en-US" sz="4400" dirty="0">
                <a:latin typeface="Abadi" panose="020B0604020104020204" pitchFamily="34" charset="0"/>
              </a:rPr>
              <a:t>OUTER SPACE</a:t>
            </a:r>
          </a:p>
          <a:p>
            <a:pPr algn="ctr"/>
            <a:r>
              <a:rPr lang="en-US" sz="4400" dirty="0">
                <a:latin typeface="Abadi" panose="020B0604020104020204" pitchFamily="34" charset="0"/>
              </a:rPr>
              <a:t>A Brief Legal Assessment</a:t>
            </a:r>
          </a:p>
        </p:txBody>
      </p:sp>
      <p:sp>
        <p:nvSpPr>
          <p:cNvPr id="3" name="TextBox 2">
            <a:extLst>
              <a:ext uri="{FF2B5EF4-FFF2-40B4-BE49-F238E27FC236}">
                <a16:creationId xmlns:a16="http://schemas.microsoft.com/office/drawing/2014/main" id="{29E2EF77-2BEB-993A-195C-E6CABC5CB235}"/>
              </a:ext>
            </a:extLst>
          </p:cNvPr>
          <p:cNvSpPr txBox="1"/>
          <p:nvPr/>
        </p:nvSpPr>
        <p:spPr>
          <a:xfrm>
            <a:off x="4217765" y="3888922"/>
            <a:ext cx="7866989" cy="1538883"/>
          </a:xfrm>
          <a:prstGeom prst="rect">
            <a:avLst/>
          </a:prstGeom>
          <a:noFill/>
        </p:spPr>
        <p:txBody>
          <a:bodyPr wrap="square" rtlCol="0">
            <a:spAutoFit/>
          </a:bodyPr>
          <a:lstStyle/>
          <a:p>
            <a:pPr algn="ctr"/>
            <a:r>
              <a:rPr lang="en-GB" sz="2000" dirty="0">
                <a:latin typeface="Abadi Extra Light" panose="020B0204020104020204" pitchFamily="34" charset="0"/>
              </a:rPr>
              <a:t>INTERNATIONAL CONFERENCE</a:t>
            </a:r>
          </a:p>
          <a:p>
            <a:pPr algn="ctr"/>
            <a:r>
              <a:rPr lang="en-GB" sz="5400" dirty="0">
                <a:latin typeface="Blackadder ITC" panose="04020505051007020D02" pitchFamily="82" charset="0"/>
              </a:rPr>
              <a:t>Silent leges inter </a:t>
            </a:r>
            <a:r>
              <a:rPr lang="en-GB" sz="5400" dirty="0" err="1">
                <a:latin typeface="Blackadder ITC" panose="04020505051007020D02" pitchFamily="82" charset="0"/>
              </a:rPr>
              <a:t>arma</a:t>
            </a:r>
            <a:r>
              <a:rPr lang="en-GB" sz="5400" dirty="0">
                <a:latin typeface="Blackadder ITC" panose="04020505051007020D02" pitchFamily="82" charset="0"/>
              </a:rPr>
              <a:t>?</a:t>
            </a:r>
          </a:p>
          <a:p>
            <a:pPr algn="ctr"/>
            <a:r>
              <a:rPr lang="en-GB" sz="2000" dirty="0">
                <a:latin typeface="Abadi Extra Light" panose="020B0204020104020204" pitchFamily="34" charset="0"/>
              </a:rPr>
              <a:t>Bruges, Belgium, September 2023</a:t>
            </a:r>
          </a:p>
        </p:txBody>
      </p:sp>
    </p:spTree>
    <p:extLst>
      <p:ext uri="{BB962C8B-B14F-4D97-AF65-F5344CB8AC3E}">
        <p14:creationId xmlns:p14="http://schemas.microsoft.com/office/powerpoint/2010/main" val="427184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572493" y="238539"/>
            <a:ext cx="11018520" cy="1434415"/>
          </a:xfrm>
        </p:spPr>
        <p:txBody>
          <a:bodyPr anchor="b">
            <a:normAutofit/>
          </a:bodyPr>
          <a:lstStyle/>
          <a:p>
            <a:r>
              <a:rPr lang="en-US" sz="4200" b="1"/>
              <a:t>Provisions of International Regulatory Law </a:t>
            </a:r>
            <a:br>
              <a:rPr lang="en-US" sz="4200" b="1"/>
            </a:br>
            <a:r>
              <a:rPr lang="en-US" sz="4200" b="1"/>
              <a:t>Specific to Military Activities in Outer Space </a:t>
            </a:r>
            <a:r>
              <a:rPr lang="en-US" sz="1800" b="1"/>
              <a:t>(1/7)</a:t>
            </a:r>
            <a:endParaRPr lang="en-GB" sz="1800" b="1" dirty="0"/>
          </a:p>
        </p:txBody>
      </p:sp>
      <p:sp>
        <p:nvSpPr>
          <p:cNvPr id="1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572493" y="2071315"/>
            <a:ext cx="6713552" cy="4548145"/>
          </a:xfrm>
        </p:spPr>
        <p:txBody>
          <a:bodyPr anchor="t">
            <a:normAutofit/>
          </a:bodyPr>
          <a:lstStyle/>
          <a:p>
            <a:pPr marL="0" indent="0">
              <a:buNone/>
            </a:pPr>
            <a:r>
              <a:rPr lang="en-US" sz="2000" b="1" dirty="0"/>
              <a:t>1967</a:t>
            </a:r>
            <a:r>
              <a:rPr lang="en-US" sz="2000" dirty="0"/>
              <a:t> Treaty on Principles governing the Activities of States in the Exploration and Use of Outer Space, including the Moon and other Celestial Bodies (OST)</a:t>
            </a:r>
          </a:p>
          <a:p>
            <a:pPr marL="0" indent="0">
              <a:buNone/>
            </a:pPr>
            <a:r>
              <a:rPr lang="en-US" sz="1500" b="1" i="1" dirty="0"/>
              <a:t>Art. IV</a:t>
            </a:r>
            <a:r>
              <a:rPr lang="en-US" sz="1500" i="1" dirty="0"/>
              <a:t>: States Parties to the Treaty undertake not to place in orbit around the Earth any objects carrying nuclear weapons or any other kinds of weapons of mass destruction, install such weapons on celestial bodies, or station such weapons in outer space in any other manner.</a:t>
            </a:r>
          </a:p>
          <a:p>
            <a:pPr marL="0" indent="0">
              <a:buNone/>
            </a:pPr>
            <a:r>
              <a:rPr lang="en-US" sz="1500" i="1" dirty="0"/>
              <a:t>The Moon and other celestial bodies shall be used by all States Parties to the Treaty exclusively for peaceful purposes. The establishment of military bases, installations and fortifications, the testing of any type of weapons and the conduct of military maneuvers on celestial bodies shall be forbidden. The use of military personnel for scientific research or for any other peaceful purposes shall not be prohibited. The use of any equipment or facility necessary for peaceful exploration of the Moon and other celestial bodies shall also not be prohibited.</a:t>
            </a:r>
          </a:p>
          <a:p>
            <a:pPr marL="0" indent="0">
              <a:buNone/>
            </a:pPr>
            <a:r>
              <a:rPr lang="en-US" sz="2000" b="1" dirty="0"/>
              <a:t>1979</a:t>
            </a:r>
            <a:r>
              <a:rPr lang="en-US" sz="2000" dirty="0"/>
              <a:t> Agreement governing the Activities of States on the Moon and other Celestial Bodies (incl. celestial bodies’ orbit) (MOON)</a:t>
            </a:r>
          </a:p>
          <a:p>
            <a:pPr marL="0" indent="0">
              <a:buNone/>
            </a:pPr>
            <a:endParaRPr lang="en-GB" sz="1500" dirty="0"/>
          </a:p>
        </p:txBody>
      </p:sp>
      <p:pic>
        <p:nvPicPr>
          <p:cNvPr id="7" name="Picture 6" descr="A group of men signing a document&#10;&#10;Description automatically generated">
            <a:extLst>
              <a:ext uri="{FF2B5EF4-FFF2-40B4-BE49-F238E27FC236}">
                <a16:creationId xmlns:a16="http://schemas.microsoft.com/office/drawing/2014/main" id="{40FA18CF-6274-EFB5-A2D9-71DF43F01333}"/>
              </a:ext>
            </a:extLst>
          </p:cNvPr>
          <p:cNvPicPr>
            <a:picLocks noChangeAspect="1"/>
          </p:cNvPicPr>
          <p:nvPr/>
        </p:nvPicPr>
        <p:blipFill rotWithShape="1">
          <a:blip r:embed="rId2">
            <a:extLst>
              <a:ext uri="{28A0092B-C50C-407E-A947-70E740481C1C}">
                <a14:useLocalDpi xmlns:a14="http://schemas.microsoft.com/office/drawing/2010/main" val="0"/>
              </a:ext>
            </a:extLst>
          </a:blip>
          <a:srcRect l="24817" r="11687" b="-1"/>
          <a:stretch/>
        </p:blipFill>
        <p:spPr>
          <a:xfrm>
            <a:off x="7675658" y="2093976"/>
            <a:ext cx="3941064" cy="4096512"/>
          </a:xfrm>
          <a:prstGeom prst="rect">
            <a:avLst/>
          </a:prstGeom>
        </p:spPr>
      </p:pic>
    </p:spTree>
    <p:extLst>
      <p:ext uri="{BB962C8B-B14F-4D97-AF65-F5344CB8AC3E}">
        <p14:creationId xmlns:p14="http://schemas.microsoft.com/office/powerpoint/2010/main" val="536146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838200" y="365125"/>
            <a:ext cx="10515600" cy="1325563"/>
          </a:xfrm>
        </p:spPr>
        <p:txBody>
          <a:bodyPr>
            <a:normAutofit/>
          </a:bodyPr>
          <a:lstStyle/>
          <a:p>
            <a:r>
              <a:rPr lang="en-US" sz="4200" b="1" dirty="0"/>
              <a:t>Provisions of International Regulatory Law </a:t>
            </a:r>
            <a:br>
              <a:rPr lang="en-US" sz="4200" b="1" dirty="0"/>
            </a:br>
            <a:r>
              <a:rPr lang="en-US" sz="4200" b="1" dirty="0"/>
              <a:t>Specific to Military Activities in Outer Space </a:t>
            </a:r>
            <a:r>
              <a:rPr lang="en-US" sz="1800" b="1" dirty="0"/>
              <a:t>(2/7)</a:t>
            </a:r>
            <a:endParaRPr lang="en-GB" sz="1800" b="1"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838200" y="1929384"/>
            <a:ext cx="10515600" cy="4471416"/>
          </a:xfrm>
        </p:spPr>
        <p:txBody>
          <a:bodyPr>
            <a:normAutofit lnSpcReduction="10000"/>
          </a:bodyPr>
          <a:lstStyle/>
          <a:p>
            <a:pPr marL="0" indent="0">
              <a:buNone/>
            </a:pPr>
            <a:r>
              <a:rPr lang="en-US" sz="2400" b="1" dirty="0"/>
              <a:t>1963 </a:t>
            </a:r>
            <a:r>
              <a:rPr lang="en-US" sz="2400" dirty="0"/>
              <a:t>Treaty Banning Nuclear Weapon Tests in the Atmosphere, in Outer Space and Under Water (PTBT)</a:t>
            </a:r>
          </a:p>
          <a:p>
            <a:pPr marL="0" indent="0">
              <a:buNone/>
            </a:pPr>
            <a:r>
              <a:rPr lang="en-US" sz="2000" b="1" i="1" dirty="0">
                <a:latin typeface="Calibri" panose="020F0502020204030204"/>
              </a:rPr>
              <a:t>Art. I, §1: </a:t>
            </a:r>
            <a:r>
              <a:rPr lang="en-US" sz="2000" i="1" dirty="0">
                <a:latin typeface="Calibri" panose="020F0502020204030204"/>
              </a:rPr>
              <a:t>Each of the Parties to this Treaty undertakes to prohibit, to prevent, and not to carry out any nuclear weapon test explosion, or any other nuclear explosion, at any place under its jurisdiction or control:</a:t>
            </a:r>
          </a:p>
          <a:p>
            <a:pPr marL="0" indent="0">
              <a:buNone/>
            </a:pPr>
            <a:r>
              <a:rPr lang="en-US" sz="2000" i="1" dirty="0">
                <a:latin typeface="Calibri" panose="020F0502020204030204"/>
              </a:rPr>
              <a:t>(a) in the atmosphere; beyond its limits, including outer space; or under water, including territorial waters or high seas […]</a:t>
            </a:r>
          </a:p>
          <a:p>
            <a:pPr marL="0" indent="0">
              <a:buNone/>
            </a:pPr>
            <a:r>
              <a:rPr lang="en-US" sz="2400" b="1" dirty="0">
                <a:solidFill>
                  <a:schemeClr val="bg1">
                    <a:lumMod val="75000"/>
                  </a:schemeClr>
                </a:solidFill>
                <a:latin typeface="Calibri" panose="020F0502020204030204"/>
              </a:rPr>
              <a:t>1996</a:t>
            </a:r>
            <a:r>
              <a:rPr lang="en-US" sz="2400" dirty="0">
                <a:solidFill>
                  <a:schemeClr val="bg1">
                    <a:lumMod val="75000"/>
                  </a:schemeClr>
                </a:solidFill>
                <a:latin typeface="Calibri" panose="020F0502020204030204"/>
              </a:rPr>
              <a:t> Comprehensive Nuclear-Test-Ban Treaty (CTBT) (not in force)</a:t>
            </a: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effectLst/>
                <a:uLnTx/>
                <a:uFillTx/>
                <a:latin typeface="Calibri" panose="020F0502020204030204"/>
                <a:ea typeface="+mn-ea"/>
                <a:cs typeface="+mn-cs"/>
              </a:rPr>
              <a:t>1977</a:t>
            </a:r>
            <a:r>
              <a:rPr kumimoji="0" lang="en-US" sz="2400" b="0" i="0" u="none" strike="noStrike" kern="1200" cap="none" spc="0" normalizeH="0" baseline="0" noProof="0" dirty="0">
                <a:ln>
                  <a:noFill/>
                </a:ln>
                <a:effectLst/>
                <a:uLnTx/>
                <a:uFillTx/>
                <a:latin typeface="Calibri" panose="020F0502020204030204"/>
                <a:ea typeface="+mn-ea"/>
                <a:cs typeface="+mn-cs"/>
              </a:rPr>
              <a:t> Convention on the prohibition of military or any other hostile use of environmental modification technique (ENMOD)</a:t>
            </a: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US" sz="2000" b="1" i="1" u="none" strike="noStrike" kern="1200" cap="none" spc="0" normalizeH="0" baseline="0" noProof="0" dirty="0">
                <a:ln>
                  <a:noFill/>
                </a:ln>
                <a:effectLst/>
                <a:uLnTx/>
                <a:uFillTx/>
                <a:latin typeface="Calibri" panose="020F0502020204030204"/>
                <a:ea typeface="+mn-ea"/>
                <a:cs typeface="+mn-cs"/>
              </a:rPr>
              <a:t>Art. I, §1: </a:t>
            </a:r>
            <a:r>
              <a:rPr kumimoji="0" lang="en-US" sz="2000" b="0" i="1" u="none" strike="noStrike" kern="1200" cap="none" spc="0" normalizeH="0" baseline="0" noProof="0" dirty="0">
                <a:ln>
                  <a:noFill/>
                </a:ln>
                <a:effectLst/>
                <a:uLnTx/>
                <a:uFillTx/>
                <a:latin typeface="Calibri" panose="020F0502020204030204"/>
                <a:ea typeface="+mn-ea"/>
                <a:cs typeface="+mn-cs"/>
              </a:rPr>
              <a:t>Each State Party to this Convention undertakes not to engage in military or any other hostile use of environmental modification techniques having widespread, long-lasting or severe effects as the means of destruction, damage or injury to any other State Party.</a:t>
            </a:r>
            <a:endParaRPr kumimoji="0" lang="en-US" sz="2000" b="0" i="0" u="none" strike="noStrike" kern="1200" cap="none" spc="0" normalizeH="0" baseline="0" noProof="0" dirty="0">
              <a:ln>
                <a:noFill/>
              </a:ln>
              <a:effectLst/>
              <a:uLnTx/>
              <a:uFillTx/>
              <a:latin typeface="Calibri" panose="020F0502020204030204"/>
              <a:ea typeface="+mn-ea"/>
              <a:cs typeface="+mn-cs"/>
            </a:endParaRPr>
          </a:p>
          <a:p>
            <a:pPr marL="0" indent="0">
              <a:buNone/>
            </a:pPr>
            <a:endParaRPr lang="en-GB" sz="2000" dirty="0"/>
          </a:p>
        </p:txBody>
      </p:sp>
    </p:spTree>
    <p:extLst>
      <p:ext uri="{BB962C8B-B14F-4D97-AF65-F5344CB8AC3E}">
        <p14:creationId xmlns:p14="http://schemas.microsoft.com/office/powerpoint/2010/main" val="3963113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630936" y="640080"/>
            <a:ext cx="4818888" cy="1481328"/>
          </a:xfrm>
        </p:spPr>
        <p:txBody>
          <a:bodyPr anchor="b">
            <a:normAutofit/>
          </a:bodyPr>
          <a:lstStyle/>
          <a:p>
            <a:r>
              <a:rPr lang="en-US" sz="3000" b="1" dirty="0"/>
              <a:t>What is explicitly prohibited in Outer Space? </a:t>
            </a:r>
            <a:r>
              <a:rPr lang="en-US" sz="1400" b="1" dirty="0"/>
              <a:t>(3/7)</a:t>
            </a:r>
            <a:endParaRPr lang="en-GB" sz="1400" b="1" dirty="0"/>
          </a:p>
        </p:txBody>
      </p:sp>
      <p:sp>
        <p:nvSpPr>
          <p:cNvPr id="26"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251546" y="2526030"/>
            <a:ext cx="5213518" cy="4197096"/>
          </a:xfrm>
        </p:spPr>
        <p:txBody>
          <a:bodyPr anchor="t">
            <a:normAutofit/>
          </a:bodyPr>
          <a:lstStyle/>
          <a:p>
            <a:pPr lvl="1">
              <a:buFont typeface="Wingdings" panose="05000000000000000000" pitchFamily="2" charset="2"/>
              <a:buChar char="Ø"/>
            </a:pPr>
            <a:r>
              <a:rPr lang="en-US" sz="1900" dirty="0"/>
              <a:t> aggressive </a:t>
            </a:r>
            <a:r>
              <a:rPr lang="en-US" sz="1900" dirty="0" err="1"/>
              <a:t>behaviour</a:t>
            </a:r>
            <a:r>
              <a:rPr lang="en-US" sz="1900" dirty="0"/>
              <a:t> or </a:t>
            </a:r>
            <a:r>
              <a:rPr lang="en-US" sz="1900" dirty="0" err="1"/>
              <a:t>maneuvre</a:t>
            </a:r>
            <a:r>
              <a:rPr lang="en-US" sz="1900" dirty="0"/>
              <a:t> (&gt;&lt; UN Charter)(OST 1967)</a:t>
            </a:r>
          </a:p>
          <a:p>
            <a:pPr lvl="1">
              <a:buFont typeface="Wingdings" panose="05000000000000000000" pitchFamily="2" charset="2"/>
              <a:buChar char="Ø"/>
            </a:pPr>
            <a:r>
              <a:rPr lang="en-US" sz="1900" dirty="0"/>
              <a:t> placement, test of weapon of mass destruction (OST 1967)</a:t>
            </a:r>
          </a:p>
          <a:p>
            <a:pPr lvl="1">
              <a:buFont typeface="Wingdings" panose="05000000000000000000" pitchFamily="2" charset="2"/>
              <a:buChar char="Ø"/>
            </a:pPr>
            <a:r>
              <a:rPr lang="en-US" sz="1900" dirty="0"/>
              <a:t> any nuclear explosion (PTBT 1963)</a:t>
            </a:r>
          </a:p>
          <a:p>
            <a:pPr lvl="1">
              <a:buFont typeface="Wingdings" panose="05000000000000000000" pitchFamily="2" charset="2"/>
              <a:buChar char="Ø"/>
            </a:pPr>
            <a:r>
              <a:rPr lang="en-US" sz="1900" dirty="0"/>
              <a:t> military </a:t>
            </a:r>
            <a:r>
              <a:rPr lang="en-US" sz="1900" dirty="0" err="1"/>
              <a:t>maneuvre</a:t>
            </a:r>
            <a:r>
              <a:rPr lang="en-US" sz="1900" dirty="0"/>
              <a:t>, military infrastructure on celestial bodies (incl. the Moon) (OST 1967 / MOON 1979)</a:t>
            </a:r>
          </a:p>
          <a:p>
            <a:pPr lvl="1">
              <a:buFont typeface="Wingdings" panose="05000000000000000000" pitchFamily="2" charset="2"/>
              <a:buChar char="Ø"/>
            </a:pPr>
            <a:r>
              <a:rPr lang="en-US" sz="1900" dirty="0"/>
              <a:t> test of any weapon on celestial bodies (incl. the Moon) (OST 1967 / MOON 1979)</a:t>
            </a:r>
          </a:p>
          <a:p>
            <a:pPr lvl="1">
              <a:buFont typeface="Wingdings" panose="05000000000000000000" pitchFamily="2" charset="2"/>
              <a:buChar char="Ø"/>
            </a:pPr>
            <a:r>
              <a:rPr lang="en-US" sz="1900" dirty="0"/>
              <a:t> restriction of access to celestial bodies’ areas (OST 1967 / MOON 1979)</a:t>
            </a:r>
          </a:p>
          <a:p>
            <a:pPr lvl="1">
              <a:buFont typeface="Wingdings" panose="05000000000000000000" pitchFamily="2" charset="2"/>
              <a:buChar char="Ø"/>
            </a:pPr>
            <a:r>
              <a:rPr lang="en-US" sz="1900" dirty="0"/>
              <a:t>intentional generation of space debris (ENMOD 1977)</a:t>
            </a:r>
          </a:p>
        </p:txBody>
      </p:sp>
      <p:pic>
        <p:nvPicPr>
          <p:cNvPr id="7" name="Picture 6" descr="A large explosion in space&#10;&#10;Description automatically generated">
            <a:extLst>
              <a:ext uri="{FF2B5EF4-FFF2-40B4-BE49-F238E27FC236}">
                <a16:creationId xmlns:a16="http://schemas.microsoft.com/office/drawing/2014/main" id="{29B7A182-E9EB-8B01-2217-F86106C12301}"/>
              </a:ext>
            </a:extLst>
          </p:cNvPr>
          <p:cNvPicPr>
            <a:picLocks noChangeAspect="1"/>
          </p:cNvPicPr>
          <p:nvPr/>
        </p:nvPicPr>
        <p:blipFill rotWithShape="1">
          <a:blip r:embed="rId2">
            <a:extLst>
              <a:ext uri="{28A0092B-C50C-407E-A947-70E740481C1C}">
                <a14:useLocalDpi xmlns:a14="http://schemas.microsoft.com/office/drawing/2010/main" val="0"/>
              </a:ext>
            </a:extLst>
          </a:blip>
          <a:srcRect l="10670" r="18858" b="-2"/>
          <a:stretch/>
        </p:blipFill>
        <p:spPr>
          <a:xfrm>
            <a:off x="6145435" y="640080"/>
            <a:ext cx="5366194" cy="5577840"/>
          </a:xfrm>
          <a:prstGeom prst="rect">
            <a:avLst/>
          </a:prstGeom>
        </p:spPr>
      </p:pic>
    </p:spTree>
    <p:extLst>
      <p:ext uri="{BB962C8B-B14F-4D97-AF65-F5344CB8AC3E}">
        <p14:creationId xmlns:p14="http://schemas.microsoft.com/office/powerpoint/2010/main" val="3978559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630936" y="640080"/>
            <a:ext cx="4818888" cy="1481328"/>
          </a:xfrm>
        </p:spPr>
        <p:txBody>
          <a:bodyPr anchor="b">
            <a:normAutofit/>
          </a:bodyPr>
          <a:lstStyle/>
          <a:p>
            <a:r>
              <a:rPr lang="en-US" sz="3000" b="1" dirty="0"/>
              <a:t>What is implicitly prohibited in Outer Space? </a:t>
            </a:r>
            <a:r>
              <a:rPr lang="en-US" sz="1400" b="1" dirty="0"/>
              <a:t>(4/7)</a:t>
            </a:r>
            <a:endParaRPr lang="en-GB" sz="1400" b="1" dirty="0"/>
          </a:p>
        </p:txBody>
      </p:sp>
      <p:sp>
        <p:nvSpPr>
          <p:cNvPr id="3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267128" y="2660904"/>
            <a:ext cx="5182696" cy="3547872"/>
          </a:xfrm>
        </p:spPr>
        <p:txBody>
          <a:bodyPr anchor="t">
            <a:normAutofit/>
          </a:bodyPr>
          <a:lstStyle/>
          <a:p>
            <a:pPr lvl="1">
              <a:buFont typeface="Wingdings" panose="05000000000000000000" pitchFamily="2" charset="2"/>
              <a:buChar char="Ø"/>
            </a:pPr>
            <a:r>
              <a:rPr lang="en-US" sz="2200" dirty="0"/>
              <a:t> destruction / capture of a foreign-registered space object (OST 1967)</a:t>
            </a:r>
          </a:p>
          <a:p>
            <a:pPr lvl="1">
              <a:buFont typeface="Wingdings" panose="05000000000000000000" pitchFamily="2" charset="2"/>
              <a:buChar char="Ø"/>
            </a:pPr>
            <a:r>
              <a:rPr lang="en-US" sz="2200" dirty="0"/>
              <a:t> intentional harmful interference with foreign space activities (OST 1967)</a:t>
            </a:r>
          </a:p>
          <a:p>
            <a:pPr lvl="1">
              <a:buFont typeface="Wingdings" panose="05000000000000000000" pitchFamily="2" charset="2"/>
              <a:buChar char="Ø"/>
            </a:pPr>
            <a:r>
              <a:rPr lang="en-US" sz="2200" dirty="0"/>
              <a:t> using outer space for purposes which are not compliant with international law (incl. UN Charter) (OST 1967)</a:t>
            </a:r>
          </a:p>
          <a:p>
            <a:pPr lvl="1">
              <a:buFont typeface="Wingdings" panose="05000000000000000000" pitchFamily="2" charset="2"/>
              <a:buChar char="Ø"/>
            </a:pPr>
            <a:endParaRPr lang="en-US" sz="2200" dirty="0"/>
          </a:p>
        </p:txBody>
      </p:sp>
      <p:pic>
        <p:nvPicPr>
          <p:cNvPr id="11" name="Picture 10" descr="A satellite and earth in space&#10;&#10;Description automatically generated">
            <a:extLst>
              <a:ext uri="{FF2B5EF4-FFF2-40B4-BE49-F238E27FC236}">
                <a16:creationId xmlns:a16="http://schemas.microsoft.com/office/drawing/2014/main" id="{6FACF82B-67B6-6068-E789-026BB3666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6485" y="1148446"/>
            <a:ext cx="5941531" cy="4218487"/>
          </a:xfrm>
          <a:prstGeom prst="rect">
            <a:avLst/>
          </a:prstGeom>
        </p:spPr>
      </p:pic>
    </p:spTree>
    <p:extLst>
      <p:ext uri="{BB962C8B-B14F-4D97-AF65-F5344CB8AC3E}">
        <p14:creationId xmlns:p14="http://schemas.microsoft.com/office/powerpoint/2010/main" val="369271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843160" y="197218"/>
            <a:ext cx="5251316" cy="1807305"/>
          </a:xfrm>
        </p:spPr>
        <p:txBody>
          <a:bodyPr>
            <a:normAutofit/>
          </a:bodyPr>
          <a:lstStyle/>
          <a:p>
            <a:r>
              <a:rPr lang="en-US" b="1" dirty="0"/>
              <a:t>What is </a:t>
            </a:r>
            <a:r>
              <a:rPr lang="en-US" b="1" u="sng" dirty="0"/>
              <a:t>not</a:t>
            </a:r>
            <a:r>
              <a:rPr lang="en-US" b="1" dirty="0"/>
              <a:t> prohibited in Outer Space? </a:t>
            </a:r>
            <a:r>
              <a:rPr lang="en-US" sz="1800" b="1" dirty="0"/>
              <a:t>(5/7)</a:t>
            </a:r>
            <a:endParaRPr lang="en-GB" sz="1800" b="1" dirty="0"/>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431515" y="2004523"/>
            <a:ext cx="5373384" cy="4745597"/>
          </a:xfrm>
        </p:spPr>
        <p:txBody>
          <a:bodyPr>
            <a:normAutofit lnSpcReduction="10000"/>
          </a:bodyPr>
          <a:lstStyle/>
          <a:p>
            <a:pPr lvl="1">
              <a:buFont typeface="Wingdings" panose="05000000000000000000" pitchFamily="2" charset="2"/>
              <a:buChar char="Ø"/>
            </a:pPr>
            <a:r>
              <a:rPr lang="en-US" sz="2200" dirty="0"/>
              <a:t> collection of Earth observation intelligence</a:t>
            </a:r>
          </a:p>
          <a:p>
            <a:pPr lvl="1">
              <a:buFont typeface="Wingdings" panose="05000000000000000000" pitchFamily="2" charset="2"/>
              <a:buChar char="Ø"/>
            </a:pPr>
            <a:r>
              <a:rPr lang="en-US" sz="2200" dirty="0"/>
              <a:t> use of satellite systems for tactical or non-tactical support of military operations</a:t>
            </a:r>
          </a:p>
          <a:p>
            <a:pPr lvl="1">
              <a:buFont typeface="Wingdings" panose="05000000000000000000" pitchFamily="2" charset="2"/>
              <a:buChar char="Ø"/>
            </a:pPr>
            <a:r>
              <a:rPr lang="en-US" sz="2200" dirty="0"/>
              <a:t> placing and using conventional weapons in a non-aggressive manner (active </a:t>
            </a:r>
            <a:r>
              <a:rPr lang="en-US" sz="2200" dirty="0" err="1"/>
              <a:t>defence</a:t>
            </a:r>
            <a:r>
              <a:rPr lang="en-US" sz="2200" dirty="0"/>
              <a:t> systems) - ex.: Salyut-3 onboard-gun</a:t>
            </a:r>
          </a:p>
          <a:p>
            <a:pPr lvl="1">
              <a:buFont typeface="Wingdings" panose="05000000000000000000" pitchFamily="2" charset="2"/>
              <a:buChar char="Ø"/>
            </a:pPr>
            <a:r>
              <a:rPr lang="en-US" sz="2200" dirty="0"/>
              <a:t> restriction to (de facto) access to outer space imposed by United Nations Security Council (e.g. UNSC Resolution 2270 (2016))</a:t>
            </a:r>
          </a:p>
          <a:p>
            <a:pPr lvl="1">
              <a:buFont typeface="Wingdings" panose="05000000000000000000" pitchFamily="2" charset="2"/>
              <a:buChar char="Ø"/>
            </a:pPr>
            <a:r>
              <a:rPr lang="en-US" sz="2200" dirty="0"/>
              <a:t> research &amp; development for military purposes and application</a:t>
            </a:r>
          </a:p>
          <a:p>
            <a:pPr lvl="1">
              <a:buFont typeface="Wingdings" panose="05000000000000000000" pitchFamily="2" charset="2"/>
              <a:buChar char="Ø"/>
            </a:pPr>
            <a:endParaRPr lang="en-US" sz="1700" dirty="0"/>
          </a:p>
          <a:p>
            <a:pPr lvl="1">
              <a:buFont typeface="Wingdings" panose="05000000000000000000" pitchFamily="2" charset="2"/>
              <a:buChar char="Ø"/>
            </a:pPr>
            <a:endParaRPr lang="en-US" sz="1700" dirty="0"/>
          </a:p>
          <a:p>
            <a:pPr marL="457200" lvl="1" indent="0">
              <a:buNone/>
            </a:pPr>
            <a:endParaRPr lang="en-US" sz="1700" dirty="0"/>
          </a:p>
        </p:txBody>
      </p:sp>
      <p:pic>
        <p:nvPicPr>
          <p:cNvPr id="5" name="Picture 4" descr="A circular road with a circular structure&#10;&#10;Description automatically generated with medium confidence">
            <a:extLst>
              <a:ext uri="{FF2B5EF4-FFF2-40B4-BE49-F238E27FC236}">
                <a16:creationId xmlns:a16="http://schemas.microsoft.com/office/drawing/2014/main" id="{B36522BD-C89E-AE6E-4DAB-AFF9606DF9E3}"/>
              </a:ext>
            </a:extLst>
          </p:cNvPr>
          <p:cNvPicPr>
            <a:picLocks noChangeAspect="1"/>
          </p:cNvPicPr>
          <p:nvPr/>
        </p:nvPicPr>
        <p:blipFill rotWithShape="1">
          <a:blip r:embed="rId2">
            <a:extLst>
              <a:ext uri="{28A0092B-C50C-407E-A947-70E740481C1C}">
                <a14:useLocalDpi xmlns:a14="http://schemas.microsoft.com/office/drawing/2010/main" val="0"/>
              </a:ext>
            </a:extLst>
          </a:blip>
          <a:srcRect l="31833" r="21651"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763540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atellite and satellite in space&#10;&#10;Description automatically generated with medium confidence">
            <a:extLst>
              <a:ext uri="{FF2B5EF4-FFF2-40B4-BE49-F238E27FC236}">
                <a16:creationId xmlns:a16="http://schemas.microsoft.com/office/drawing/2014/main" id="{078C1F2F-DD71-B382-7873-F6AEE217683A}"/>
              </a:ext>
            </a:extLst>
          </p:cNvPr>
          <p:cNvPicPr>
            <a:picLocks noChangeAspect="1"/>
          </p:cNvPicPr>
          <p:nvPr/>
        </p:nvPicPr>
        <p:blipFill rotWithShape="1">
          <a:blip r:embed="rId2">
            <a:extLst>
              <a:ext uri="{28A0092B-C50C-407E-A947-70E740481C1C}">
                <a14:useLocalDpi xmlns:a14="http://schemas.microsoft.com/office/drawing/2010/main" val="0"/>
              </a:ext>
            </a:extLst>
          </a:blip>
          <a:srcRect r="15047" b="-1"/>
          <a:stretch/>
        </p:blipFill>
        <p:spPr>
          <a:xfrm>
            <a:off x="1" y="10"/>
            <a:ext cx="9669642" cy="6857990"/>
          </a:xfrm>
          <a:prstGeom prst="rect">
            <a:avLst/>
          </a:prstGeom>
        </p:spPr>
      </p:pic>
      <p:sp>
        <p:nvSpPr>
          <p:cNvPr id="12" name="Rectangle 11">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7377498" y="88137"/>
            <a:ext cx="3822189" cy="1899912"/>
          </a:xfrm>
        </p:spPr>
        <p:txBody>
          <a:bodyPr>
            <a:normAutofit/>
          </a:bodyPr>
          <a:lstStyle/>
          <a:p>
            <a:r>
              <a:rPr lang="en-US" sz="3100" b="1" dirty="0"/>
              <a:t>Current Issues &amp; Trends from Space Law’s Standpoint </a:t>
            </a:r>
            <a:r>
              <a:rPr lang="en-US" sz="1400" b="1" dirty="0"/>
              <a:t>(6/7)</a:t>
            </a:r>
            <a:endParaRPr lang="en-GB" sz="1400" b="1" dirty="0"/>
          </a:p>
        </p:txBody>
      </p:sp>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6904234" y="1796374"/>
            <a:ext cx="5085708" cy="4973489"/>
          </a:xfrm>
        </p:spPr>
        <p:txBody>
          <a:bodyPr>
            <a:normAutofit/>
          </a:bodyPr>
          <a:lstStyle/>
          <a:p>
            <a:pPr lvl="1">
              <a:buFont typeface="Wingdings" panose="05000000000000000000" pitchFamily="2" charset="2"/>
              <a:buChar char="§"/>
            </a:pPr>
            <a:r>
              <a:rPr lang="en-US" sz="1800" dirty="0"/>
              <a:t>growing tension in the global context </a:t>
            </a:r>
          </a:p>
          <a:p>
            <a:pPr marL="685800" marR="0" lvl="1"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response through national legislation and policies (rather than through multilateral instruments) - development of national surveillance capacities </a:t>
            </a:r>
            <a:endParaRPr lang="en-US" sz="1800" dirty="0"/>
          </a:p>
          <a:p>
            <a:pPr lvl="1">
              <a:buFont typeface="Wingdings" panose="05000000000000000000" pitchFamily="2" charset="2"/>
              <a:buChar char="§"/>
            </a:pPr>
            <a:r>
              <a:rPr lang="en-US" sz="1800" dirty="0"/>
              <a:t>“</a:t>
            </a:r>
            <a:r>
              <a:rPr lang="en-US" sz="1800" dirty="0" err="1"/>
              <a:t>arsenalization</a:t>
            </a:r>
            <a:r>
              <a:rPr lang="en-US" sz="1800" dirty="0"/>
              <a:t>” of orbital space (operational domain, attacks / threat against military and civil critical services)</a:t>
            </a:r>
          </a:p>
          <a:p>
            <a:pPr lvl="1">
              <a:buFont typeface="Wingdings" panose="05000000000000000000" pitchFamily="2" charset="2"/>
              <a:buChar char="§"/>
            </a:pPr>
            <a:r>
              <a:rPr lang="en-US" sz="1800" dirty="0"/>
              <a:t>trend to expand military space capacities (ex.: US SDA Proliferated Warfighter Space Architecture developed through an enhanced industrial procurement base) versus sparing of orbital resources</a:t>
            </a:r>
          </a:p>
          <a:p>
            <a:pPr lvl="1">
              <a:buFont typeface="Wingdings" panose="05000000000000000000" pitchFamily="2" charset="2"/>
              <a:buChar char="§"/>
            </a:pPr>
            <a:r>
              <a:rPr lang="en-US" sz="1800" dirty="0"/>
              <a:t>private actors directly and (pro)actively involved in international conflicts (cf. SpaceX </a:t>
            </a:r>
            <a:r>
              <a:rPr lang="en-US" sz="1800" dirty="0" err="1"/>
              <a:t>StarLink</a:t>
            </a:r>
            <a:r>
              <a:rPr lang="en-US" sz="1800" dirty="0"/>
              <a:t>): with which consequences? </a:t>
            </a:r>
          </a:p>
          <a:p>
            <a:pPr lvl="1">
              <a:buFont typeface="Wingdings" panose="05000000000000000000" pitchFamily="2" charset="2"/>
              <a:buChar char="§"/>
            </a:pPr>
            <a:r>
              <a:rPr lang="en-US" sz="1800" dirty="0"/>
              <a:t>race for lunar resources: role of national space forces not clear yet</a:t>
            </a:r>
          </a:p>
          <a:p>
            <a:pPr lvl="1">
              <a:buFont typeface="Wingdings" panose="05000000000000000000" pitchFamily="2" charset="2"/>
              <a:buChar char="Ø"/>
            </a:pPr>
            <a:endParaRPr lang="en-US" sz="1100" dirty="0"/>
          </a:p>
          <a:p>
            <a:pPr marL="457200" lvl="1" indent="0">
              <a:buNone/>
            </a:pPr>
            <a:endParaRPr lang="en-US" sz="1100" dirty="0"/>
          </a:p>
        </p:txBody>
      </p:sp>
    </p:spTree>
    <p:extLst>
      <p:ext uri="{BB962C8B-B14F-4D97-AF65-F5344CB8AC3E}">
        <p14:creationId xmlns:p14="http://schemas.microsoft.com/office/powerpoint/2010/main" val="3400045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34644-3D14-1D58-0478-A73EE07961CA}"/>
              </a:ext>
            </a:extLst>
          </p:cNvPr>
          <p:cNvSpPr>
            <a:spLocks noGrp="1"/>
          </p:cNvSpPr>
          <p:nvPr>
            <p:ph type="title"/>
          </p:nvPr>
        </p:nvSpPr>
        <p:spPr>
          <a:xfrm>
            <a:off x="481013" y="3752849"/>
            <a:ext cx="3290887" cy="2452687"/>
          </a:xfrm>
        </p:spPr>
        <p:txBody>
          <a:bodyPr anchor="ctr">
            <a:normAutofit/>
          </a:bodyPr>
          <a:lstStyle/>
          <a:p>
            <a:r>
              <a:rPr lang="en-US" sz="3600" b="1" dirty="0"/>
              <a:t>Conclusion </a:t>
            </a:r>
            <a:r>
              <a:rPr lang="en-US" sz="1400" b="1" dirty="0"/>
              <a:t>(7/7)</a:t>
            </a:r>
            <a:endParaRPr lang="en-GB" sz="1400" b="1" dirty="0"/>
          </a:p>
        </p:txBody>
      </p:sp>
      <p:pic>
        <p:nvPicPr>
          <p:cNvPr id="5" name="Picture 4" descr="A diagram of a satellite&#10;&#10;Description automatically generated with medium confidence">
            <a:extLst>
              <a:ext uri="{FF2B5EF4-FFF2-40B4-BE49-F238E27FC236}">
                <a16:creationId xmlns:a16="http://schemas.microsoft.com/office/drawing/2014/main" id="{BD0E3FAE-1CBF-40B3-F5BC-5F59240EDFDC}"/>
              </a:ext>
            </a:extLst>
          </p:cNvPr>
          <p:cNvPicPr>
            <a:picLocks noChangeAspect="1"/>
          </p:cNvPicPr>
          <p:nvPr/>
        </p:nvPicPr>
        <p:blipFill rotWithShape="1">
          <a:blip r:embed="rId2">
            <a:extLst>
              <a:ext uri="{28A0092B-C50C-407E-A947-70E740481C1C}">
                <a14:useLocalDpi xmlns:a14="http://schemas.microsoft.com/office/drawing/2010/main" val="0"/>
              </a:ext>
            </a:extLst>
          </a:blip>
          <a:srcRect t="24162" b="7828"/>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F1C1AA85-3C25-74B6-6017-C22084AB98A9}"/>
              </a:ext>
            </a:extLst>
          </p:cNvPr>
          <p:cNvSpPr>
            <a:spLocks noGrp="1"/>
          </p:cNvSpPr>
          <p:nvPr>
            <p:ph idx="1"/>
          </p:nvPr>
        </p:nvSpPr>
        <p:spPr>
          <a:xfrm>
            <a:off x="4223982" y="3752850"/>
            <a:ext cx="7485413" cy="2452687"/>
          </a:xfrm>
        </p:spPr>
        <p:txBody>
          <a:bodyPr anchor="ctr">
            <a:normAutofit/>
          </a:bodyPr>
          <a:lstStyle/>
          <a:p>
            <a:pPr marL="457200" lvl="1" indent="0">
              <a:buNone/>
            </a:pPr>
            <a:r>
              <a:rPr lang="en-US" sz="1700" dirty="0"/>
              <a:t>The mutual integration of Space and </a:t>
            </a:r>
            <a:r>
              <a:rPr lang="en-US" sz="1700" dirty="0" err="1"/>
              <a:t>Defence</a:t>
            </a:r>
            <a:r>
              <a:rPr lang="en-US" sz="1700" dirty="0"/>
              <a:t> is a continuous, though accelerating, natural and logical process.</a:t>
            </a:r>
          </a:p>
          <a:p>
            <a:pPr marL="457200" lvl="1" indent="0">
              <a:buNone/>
            </a:pPr>
            <a:r>
              <a:rPr lang="en-US" sz="1700" dirty="0"/>
              <a:t>It challenges not only international cooperation, but also national, regional policies and regulations.</a:t>
            </a:r>
          </a:p>
          <a:p>
            <a:pPr marL="457200" lvl="1" indent="0">
              <a:buNone/>
            </a:pPr>
            <a:r>
              <a:rPr lang="en-US" sz="1700" dirty="0"/>
              <a:t>It also challenges existing international space law as the UN treaties mostly </a:t>
            </a:r>
            <a:r>
              <a:rPr lang="en-US" sz="1700"/>
              <a:t>reflect post-WWII </a:t>
            </a:r>
            <a:r>
              <a:rPr lang="en-US" sz="1700" dirty="0"/>
              <a:t>and Cold War concerns and visions.</a:t>
            </a:r>
          </a:p>
          <a:p>
            <a:pPr marL="457200" lvl="1" indent="0">
              <a:buNone/>
            </a:pPr>
            <a:endParaRPr lang="en-US" sz="1700" dirty="0"/>
          </a:p>
          <a:p>
            <a:pPr marL="457200" lvl="1" indent="0">
              <a:buNone/>
            </a:pPr>
            <a:r>
              <a:rPr lang="en-US" sz="1700" dirty="0"/>
              <a:t>We need to state the same basic principles with other words and maintain peace with new means.</a:t>
            </a:r>
          </a:p>
        </p:txBody>
      </p:sp>
    </p:spTree>
    <p:extLst>
      <p:ext uri="{BB962C8B-B14F-4D97-AF65-F5344CB8AC3E}">
        <p14:creationId xmlns:p14="http://schemas.microsoft.com/office/powerpoint/2010/main" val="404553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885</TotalTime>
  <Words>890</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Abadi</vt:lpstr>
      <vt:lpstr>Abadi Extra Light</vt:lpstr>
      <vt:lpstr>Arial</vt:lpstr>
      <vt:lpstr>Blackadder ITC</vt:lpstr>
      <vt:lpstr>Calibri</vt:lpstr>
      <vt:lpstr>Calibri Light</vt:lpstr>
      <vt:lpstr>Wingdings</vt:lpstr>
      <vt:lpstr>Office Theme</vt:lpstr>
      <vt:lpstr>Jean-François MAYENCE Legal Advisor  September 2023</vt:lpstr>
      <vt:lpstr>Provisions of International Regulatory Law  Specific to Military Activities in Outer Space (1/7)</vt:lpstr>
      <vt:lpstr>Provisions of International Regulatory Law  Specific to Military Activities in Outer Space (2/7)</vt:lpstr>
      <vt:lpstr>What is explicitly prohibited in Outer Space? (3/7)</vt:lpstr>
      <vt:lpstr>What is implicitly prohibited in Outer Space? (4/7)</vt:lpstr>
      <vt:lpstr>What is not prohibited in Outer Space? (5/7)</vt:lpstr>
      <vt:lpstr>Current Issues &amp; Trends from Space Law’s Standpoint (6/7)</vt:lpstr>
      <vt:lpstr>Conclusion (7/7)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Jean-François MAYENCE Conseiller aux  Affaires juridiques  avril 2023</dc:title>
  <dc:creator>MAYENCE Jean-François</dc:creator>
  <cp:lastModifiedBy>MAYENCE Jean-François</cp:lastModifiedBy>
  <cp:revision>77</cp:revision>
  <dcterms:created xsi:type="dcterms:W3CDTF">2023-04-05T10:56:28Z</dcterms:created>
  <dcterms:modified xsi:type="dcterms:W3CDTF">2023-09-20T17:29:05Z</dcterms:modified>
</cp:coreProperties>
</file>