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88" r:id="rId3"/>
    <p:sldId id="257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ïssa VdE" initials="RV" lastIdx="1" clrIdx="0">
    <p:extLst>
      <p:ext uri="{19B8F6BF-5375-455C-9EA6-DF929625EA0E}">
        <p15:presenceInfo xmlns:p15="http://schemas.microsoft.com/office/powerpoint/2012/main" userId="0068d6024ad01ef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650" autoAdjust="0"/>
  </p:normalViewPr>
  <p:slideViewPr>
    <p:cSldViewPr snapToGrid="0">
      <p:cViewPr varScale="1">
        <p:scale>
          <a:sx n="66" d="100"/>
          <a:sy n="66" d="100"/>
        </p:scale>
        <p:origin x="6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F819A-BBE8-4489-9382-8A67FA6A9066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65660-5680-4808-A775-9448A772E9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9953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5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84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895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‹nr.›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709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‹nr.›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3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‹nr.›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540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‹nr.›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01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‹nr.›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68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‹nr.›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74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79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95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00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03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10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88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34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17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945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Blur/>
                    </a14:imgEffect>
                    <a14:imgEffect>
                      <a14:sharpenSoften amount="20000"/>
                    </a14:imgEffect>
                    <a14:imgEffect>
                      <a14:colorTemperature colorTemp="5509"/>
                    </a14:imgEffect>
                    <a14:imgEffect>
                      <a14:saturation sat="379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C894B-6075-43E9-A53D-8AA3E30430CC}" type="datetimeFigureOut">
              <a:rPr lang="nl-NL" smtClean="0"/>
              <a:t>22-05-2024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329F4-7122-457E-BF0B-488DA4E8C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35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Blur/>
                    </a14:imgEffect>
                    <a14:imgEffect>
                      <a14:sharpenSoften amount="20000"/>
                    </a14:imgEffect>
                    <a14:imgEffect>
                      <a14:colorTemperature colorTemp="5509"/>
                    </a14:imgEffect>
                    <a14:imgEffect>
                      <a14:saturation sat="379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‹nr.›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931370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80" r:id="rId5"/>
    <p:sldLayoutId id="2147483681" r:id="rId6"/>
    <p:sldLayoutId id="2147483682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DDDC6-05CF-1A11-EFF2-EEF3B190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85BB9C-0F8B-3FE9-9917-3DB32A097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Introduction: 2*uncomfortable</a:t>
            </a:r>
          </a:p>
          <a:p>
            <a:r>
              <a:rPr lang="en-GB" dirty="0"/>
              <a:t>2017 “the next war will take place in cyberspace (too)”</a:t>
            </a:r>
          </a:p>
          <a:p>
            <a:r>
              <a:rPr lang="en-GB" dirty="0"/>
              <a:t>2022: validity 2017 prediction </a:t>
            </a:r>
          </a:p>
          <a:p>
            <a:r>
              <a:rPr lang="en-GB" dirty="0"/>
              <a:t>2022&gt; observations from history (=yesterday)</a:t>
            </a:r>
          </a:p>
          <a:p>
            <a:r>
              <a:rPr lang="en-GB" dirty="0"/>
              <a:t>Operational lessons</a:t>
            </a:r>
          </a:p>
          <a:p>
            <a:r>
              <a:rPr lang="en-GB" dirty="0"/>
              <a:t>Legal notions: new IHL or RTM?</a:t>
            </a:r>
          </a:p>
          <a:p>
            <a:r>
              <a:rPr lang="en-GB" dirty="0"/>
              <a:t>5 issues to resolve for the future (=today).</a:t>
            </a:r>
          </a:p>
        </p:txBody>
      </p:sp>
    </p:spTree>
    <p:extLst>
      <p:ext uri="{BB962C8B-B14F-4D97-AF65-F5344CB8AC3E}">
        <p14:creationId xmlns:p14="http://schemas.microsoft.com/office/powerpoint/2010/main" val="261691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207568" y="436237"/>
            <a:ext cx="7643192" cy="922114"/>
          </a:xfrm>
        </p:spPr>
        <p:txBody>
          <a:bodyPr>
            <a:normAutofit/>
          </a:bodyPr>
          <a:lstStyle/>
          <a:p>
            <a:r>
              <a:rPr lang="en-GB" sz="3100" b="1" dirty="0">
                <a:solidFill>
                  <a:schemeClr val="bg1"/>
                </a:solidFill>
                <a:latin typeface="Bell MT" panose="02020503060305020303" pitchFamily="18" charset="0"/>
              </a:rPr>
              <a:t>Raissa van den Essen</a:t>
            </a:r>
            <a:endParaRPr lang="nl-NL" sz="31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5" name="Gelijkbenige driehoek 4"/>
          <p:cNvSpPr/>
          <p:nvPr/>
        </p:nvSpPr>
        <p:spPr>
          <a:xfrm>
            <a:off x="3899756" y="2718212"/>
            <a:ext cx="3528392" cy="3024336"/>
          </a:xfrm>
          <a:prstGeom prst="triangl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789465" y="4418529"/>
            <a:ext cx="18002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900" b="1" dirty="0" err="1">
                <a:solidFill>
                  <a:prstClr val="white"/>
                </a:solidFill>
                <a:latin typeface="Bell MT" panose="02020503060305020303" pitchFamily="18" charset="0"/>
              </a:rPr>
              <a:t>Targeting</a:t>
            </a:r>
            <a:endParaRPr lang="nl-NL" sz="1900" b="1" dirty="0">
              <a:solidFill>
                <a:prstClr val="white"/>
              </a:solidFill>
              <a:latin typeface="Bell MT" panose="02020503060305020303" pitchFamily="18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406998" y="5373216"/>
            <a:ext cx="1637340" cy="369332"/>
          </a:xfrm>
          <a:prstGeom prst="rect">
            <a:avLst/>
          </a:prstGeom>
          <a:noFill/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solidFill>
                  <a:prstClr val="white"/>
                </a:solidFill>
                <a:latin typeface="Bell MT" panose="02020503060305020303" pitchFamily="18" charset="0"/>
              </a:rPr>
              <a:t>Art. 52(2) API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015880" y="2348880"/>
            <a:ext cx="1296144" cy="369332"/>
          </a:xfrm>
          <a:prstGeom prst="rect">
            <a:avLst/>
          </a:prstGeom>
          <a:noFill/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solidFill>
                  <a:prstClr val="white"/>
                </a:solidFill>
                <a:latin typeface="Bell MT" panose="02020503060305020303" pitchFamily="18" charset="0"/>
              </a:rPr>
              <a:t>Art. 49 API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587860" y="5373216"/>
            <a:ext cx="1296144" cy="369332"/>
          </a:xfrm>
          <a:prstGeom prst="rect">
            <a:avLst/>
          </a:prstGeom>
          <a:noFill/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solidFill>
                  <a:prstClr val="white"/>
                </a:solidFill>
                <a:latin typeface="Bell MT" panose="02020503060305020303" pitchFamily="18" charset="0"/>
              </a:rPr>
              <a:t>Art. 57 API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7824192" y="2348881"/>
            <a:ext cx="26891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err="1">
                <a:solidFill>
                  <a:prstClr val="white"/>
                </a:solidFill>
                <a:latin typeface="Bell MT" panose="02020503060305020303" pitchFamily="18" charset="0"/>
              </a:rPr>
              <a:t>Attack</a:t>
            </a:r>
            <a:r>
              <a:rPr lang="nl-NL" b="1" dirty="0">
                <a:solidFill>
                  <a:prstClr val="white"/>
                </a:solidFill>
                <a:latin typeface="Bell MT" panose="02020503060305020303" pitchFamily="18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prstClr val="white"/>
              </a:solidFill>
              <a:latin typeface="Bell MT" panose="0202050306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white"/>
                </a:solidFill>
                <a:latin typeface="Bell MT" panose="02020503060305020303" pitchFamily="18" charset="0"/>
              </a:rPr>
              <a:t>Military objective?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prstClr val="white"/>
              </a:solidFill>
              <a:latin typeface="Bell MT" panose="0202050306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white"/>
                </a:solidFill>
                <a:latin typeface="Bell MT" panose="02020503060305020303" pitchFamily="18" charset="0"/>
              </a:rPr>
              <a:t>(</a:t>
            </a:r>
            <a:r>
              <a:rPr lang="nl-NL" b="1" dirty="0" err="1">
                <a:solidFill>
                  <a:prstClr val="white"/>
                </a:solidFill>
                <a:latin typeface="Bell MT" panose="02020503060305020303" pitchFamily="18" charset="0"/>
              </a:rPr>
              <a:t>Collateral</a:t>
            </a:r>
            <a:r>
              <a:rPr lang="nl-NL" b="1" dirty="0">
                <a:solidFill>
                  <a:prstClr val="white"/>
                </a:solidFill>
                <a:latin typeface="Bell MT" panose="02020503060305020303" pitchFamily="18" charset="0"/>
              </a:rPr>
              <a:t>) </a:t>
            </a:r>
            <a:r>
              <a:rPr lang="nl-NL" b="1" dirty="0" err="1">
                <a:solidFill>
                  <a:prstClr val="white"/>
                </a:solidFill>
                <a:latin typeface="Bell MT" panose="02020503060305020303" pitchFamily="18" charset="0"/>
              </a:rPr>
              <a:t>damage</a:t>
            </a:r>
            <a:endParaRPr lang="nl-NL" b="1" dirty="0">
              <a:solidFill>
                <a:prstClr val="black"/>
              </a:solidFill>
              <a:latin typeface="Bell MT" panose="02020503060305020303" pitchFamily="18" charset="0"/>
            </a:endParaRPr>
          </a:p>
        </p:txBody>
      </p:sp>
      <p:pic>
        <p:nvPicPr>
          <p:cNvPr id="3" name="Tijdelijke aanduiding voor inhoud 7">
            <a:extLst>
              <a:ext uri="{FF2B5EF4-FFF2-40B4-BE49-F238E27FC236}">
                <a16:creationId xmlns:a16="http://schemas.microsoft.com/office/drawing/2014/main" id="{9A848AA7-587C-B4B9-9769-3EF4C5F7C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5000"/>
                    </a14:imgEffect>
                    <a14:imgEffect>
                      <a14:saturation sat="1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3" y="403990"/>
            <a:ext cx="4077454" cy="4628444"/>
          </a:xfrm>
          <a:prstGeom prst="rect">
            <a:avLst/>
          </a:prstGeom>
          <a:gradFill>
            <a:gsLst>
              <a:gs pos="11500">
                <a:srgbClr val="074076"/>
              </a:gs>
              <a:gs pos="0">
                <a:srgbClr val="074076"/>
              </a:gs>
              <a:gs pos="23000">
                <a:srgbClr val="074076"/>
              </a:gs>
              <a:gs pos="69000">
                <a:srgbClr val="074076"/>
              </a:gs>
              <a:gs pos="88929">
                <a:srgbClr val="0070C0"/>
              </a:gs>
              <a:gs pos="92857">
                <a:schemeClr val="tx2">
                  <a:lumMod val="75000"/>
                </a:schemeClr>
              </a:gs>
              <a:gs pos="85000">
                <a:schemeClr val="tx2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231832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348</Words>
  <Application>Microsoft Office PowerPoint</Application>
  <PresentationFormat>Breedbeeld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Kantoorthema</vt:lpstr>
      <vt:lpstr>Simple Light</vt:lpstr>
      <vt:lpstr>Outline </vt:lpstr>
      <vt:lpstr>Raissa van den Essen</vt:lpstr>
    </vt:vector>
  </TitlesOfParts>
  <Company>Ministerie van Defensie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Targeting &amp; cyber operaties: Wanneer is sprake van geweldgebruik?</dc:title>
  <dc:creator>Essen, RS, van den, ELNT, DOSCO/NLDA/FMW/FB ONDERWI</dc:creator>
  <cp:lastModifiedBy>Paul Ducheine</cp:lastModifiedBy>
  <cp:revision>87</cp:revision>
  <dcterms:created xsi:type="dcterms:W3CDTF">2021-01-18T12:25:13Z</dcterms:created>
  <dcterms:modified xsi:type="dcterms:W3CDTF">2024-05-22T17:31:58Z</dcterms:modified>
</cp:coreProperties>
</file>