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43" r:id="rId2"/>
    <p:sldId id="344" r:id="rId3"/>
    <p:sldId id="346" r:id="rId4"/>
    <p:sldId id="345" r:id="rId5"/>
    <p:sldId id="34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8" autoAdjust="0"/>
    <p:restoredTop sz="82449" autoAdjust="0"/>
  </p:normalViewPr>
  <p:slideViewPr>
    <p:cSldViewPr snapToGrid="0">
      <p:cViewPr varScale="1">
        <p:scale>
          <a:sx n="100" d="100"/>
          <a:sy n="100" d="100"/>
        </p:scale>
        <p:origin x="12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7746D-6E1F-46E3-9510-81E3E8E8C911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6F4BD-C7F7-482E-830E-BEF65E5202E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371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2FDC5-D376-FD45-A5A9-B1AC0C13D8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747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2FDC5-D376-FD45-A5A9-B1AC0C13D8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60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2FDC5-D376-FD45-A5A9-B1AC0C13D8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690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2FDC5-D376-FD45-A5A9-B1AC0C13D8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68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2FDC5-D376-FD45-A5A9-B1AC0C13D8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35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896C1-73FA-DDED-9501-E9D03F385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184F45-233D-11C0-E7FC-F56071BD5B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CEFB-FF63-FD97-AFCC-DD2C82B94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178E-68B1-4680-ACA6-BC0CE72293FA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9B3C0-9A3B-EAEC-E32F-50E41F286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DB874-06F4-578E-ED32-0AD66F828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DC4B-6231-4745-9F23-C408A51DC0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212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32931-5726-45C0-2AD2-1729C4EF9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7C4C77-882D-3DA3-C4CD-E815013275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3B805-D3D3-53C6-BDBD-B776B4341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178E-68B1-4680-ACA6-BC0CE72293FA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E7B96-36C2-A9DD-9B32-BA94536BA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DA71B-8807-EF17-CEAC-7F172F0CF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DC4B-6231-4745-9F23-C408A51DC0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106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C8B0D0-E2D5-8604-51E4-0DA9A8DAD0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7312CB-B9D6-4E88-0984-10B21F08F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00879-CBC9-EC9E-9A49-2E49F53F2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178E-68B1-4680-ACA6-BC0CE72293FA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65D3E-DFEA-CD0F-5475-7608255E1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64D7A-5BCE-3AF7-6636-AC47C5019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DC4B-6231-4745-9F23-C408A51DC0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03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5FC45-ED7E-CB0E-8F51-2FDE63B46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44DB9-C660-3FB2-1AD5-EBA076784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C43C3D-69B0-5261-3257-3143CC1AE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178E-68B1-4680-ACA6-BC0CE72293FA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5CFF1F-E332-1840-A5DA-704106F47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15B2F-A4F6-76C3-44C0-921896BB1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DC4B-6231-4745-9F23-C408A51DC0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692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D5789-F471-0A10-CE4E-AF9888661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B3BB1-ED89-F758-5C8B-DEF2046E7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58135-B538-CEF9-DACE-97AD78F6A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178E-68B1-4680-ACA6-BC0CE72293FA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2B4E3-4081-B212-9D68-B1B61BB28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0B6CE-672E-E36E-7B6E-842E3F2FF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DC4B-6231-4745-9F23-C408A51DC0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215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140A9-3DB6-0BD9-97CA-924716CF8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87202-2A22-1FC2-DA2A-62682E3818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68D3B-6110-30E2-D372-82318691C6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CD9BC4-E5DF-8A02-1094-7F24E4FA0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178E-68B1-4680-ACA6-BC0CE72293FA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9C578-2E7E-7D9E-474F-4A51DB989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C88B26-7D93-3F2D-B474-A6FFFA3D3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DC4B-6231-4745-9F23-C408A51DC0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277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7D0EC-557C-B42A-D4C3-D0C8AAF5E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35222-4E96-9A94-61BD-4DD309CFA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379EB5-1116-6B92-BDA1-CB6C898CE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351DDA-E051-AF44-0889-D21E903C58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7D8CF0-F2FF-D17B-92DA-DD036D3C4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285DC1-1E59-C5F3-FF64-E8828CFD7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178E-68B1-4680-ACA6-BC0CE72293FA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2C16D0-2ED9-41E2-C08C-B606324AF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A149E9-62BA-3E79-7A0A-DD1961836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DC4B-6231-4745-9F23-C408A51DC0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657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F903-6CEE-FBEC-D46D-B6ABD2DD2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866980-DC5A-C169-8325-3F69CD08E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178E-68B1-4680-ACA6-BC0CE72293FA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557DC3-2FA9-9A5D-6716-999D2EA67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0F956F-03F4-3467-58CD-E9933470A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DC4B-6231-4745-9F23-C408A51DC0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946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0D8622-AB93-E05B-7933-DF31B739F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178E-68B1-4680-ACA6-BC0CE72293FA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7ED28B-A9A5-035C-AF3E-75919E54C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AAC495-6D7E-57DF-C3CC-332133F70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DC4B-6231-4745-9F23-C408A51DC0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317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118DF-64B3-126A-1188-1017E5C56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56CBD-D186-4679-BFDA-51F938DA6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BC3E75-73DD-FAC5-8C1E-D48CE7E8E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A942A8-5B8D-356B-01C1-D28373876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178E-68B1-4680-ACA6-BC0CE72293FA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E500B7-8377-3DF7-DB84-5BA779DF9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33C244-2BEB-AA00-0323-38F4C93ED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DC4B-6231-4745-9F23-C408A51DC0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42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4A57D-E4FE-AF2B-A1CD-F56A8B394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734319-9D68-650C-049E-9A4741A7F8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01E41F-6A34-35AE-E43F-0D97CCC426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69E696-CA07-0C65-D952-64572176C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178E-68B1-4680-ACA6-BC0CE72293FA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6C12B9-9DC8-14A8-19AE-C9E78A8EE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F30286-233F-09D7-FF05-9E4802E8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DC4B-6231-4745-9F23-C408A51DC0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638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BD8ED7-C5DC-1AD0-73DF-8DB7F3F52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A3FFA-48FE-59ED-17D0-035292456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8BE38-3B4A-FDB0-8E2F-DBB294D934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A178E-68B1-4680-ACA6-BC0CE72293FA}" type="datetimeFigureOut">
              <a:rPr lang="en-GB" smtClean="0"/>
              <a:t>17/05/2024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BF761A-11C0-FF8B-CA3D-CD3B015DD1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2E45D-B97C-EE36-DD3B-849F54896D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2DC4B-6231-4745-9F23-C408A51DC0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92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03266BA-B4CD-BA86-2FFC-C3A9FDDAF88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5750232" y="3254978"/>
            <a:ext cx="6441768" cy="3603022"/>
          </a:xfrm>
          <a:prstGeom prst="rect">
            <a:avLst/>
          </a:prstGeom>
        </p:spPr>
      </p:pic>
      <p:pic>
        <p:nvPicPr>
          <p:cNvPr id="2" name="Picture 3" descr="Shape, arrow">
            <a:extLst>
              <a:ext uri="{FF2B5EF4-FFF2-40B4-BE49-F238E27FC236}">
                <a16:creationId xmlns:a16="http://schemas.microsoft.com/office/drawing/2014/main" id="{4D857DA1-1325-6FEF-CB96-E5FF3EFCA7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3363" y="-74613"/>
            <a:ext cx="5418138" cy="595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54626"/>
            <a:ext cx="10515600" cy="360302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GB" sz="2600" dirty="0"/>
              <a:t>Establishment of the mission: 2014; International Crimes since 2022</a:t>
            </a:r>
          </a:p>
          <a:p>
            <a:pPr>
              <a:spcBef>
                <a:spcPts val="1200"/>
              </a:spcBef>
            </a:pPr>
            <a:r>
              <a:rPr lang="en-GB" sz="2600" dirty="0"/>
              <a:t>Non-executive mandate (extended until 2027)</a:t>
            </a:r>
          </a:p>
          <a:p>
            <a:pPr>
              <a:spcBef>
                <a:spcPts val="1200"/>
              </a:spcBef>
            </a:pPr>
            <a:r>
              <a:rPr lang="en-GB" sz="2600" dirty="0"/>
              <a:t>Interlocutors: mainly prosecutorial/investigation entities; also: judiciary, defence, civil society</a:t>
            </a:r>
          </a:p>
          <a:p>
            <a:pPr>
              <a:spcBef>
                <a:spcPts val="1200"/>
              </a:spcBef>
            </a:pPr>
            <a:r>
              <a:rPr lang="en-GB" sz="2600" dirty="0"/>
              <a:t>Scope: general questions of (international criminal) law, investigation strategies, case building strategies, OSINT, case-specific advice  </a:t>
            </a:r>
          </a:p>
          <a:p>
            <a:pPr>
              <a:spcBef>
                <a:spcPts val="1200"/>
              </a:spcBef>
            </a:pPr>
            <a:r>
              <a:rPr lang="en-GB" sz="2600" dirty="0"/>
              <a:t>Cooperation with other international actors (US, UK)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2318" y="977900"/>
            <a:ext cx="6941651" cy="1040163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254275"/>
                </a:solidFill>
                <a:latin typeface="+mn-lt"/>
                <a:cs typeface="Arial" charset="0"/>
              </a:rPr>
              <a:t>European Advisory Mission Ukraine</a:t>
            </a:r>
            <a:endParaRPr lang="en-GB" sz="3600" dirty="0">
              <a:solidFill>
                <a:srgbClr val="254275"/>
              </a:solidFill>
              <a:latin typeface="+mn-lt"/>
              <a:cs typeface="Arial" charset="0"/>
            </a:endParaRPr>
          </a:p>
        </p:txBody>
      </p:sp>
      <p:pic>
        <p:nvPicPr>
          <p:cNvPr id="5" name="Picture 4" descr="Logo&#10;&#10;Description automatically generate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0823" y="5901439"/>
            <a:ext cx="73025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2132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Shape, arrow">
            <a:extLst>
              <a:ext uri="{FF2B5EF4-FFF2-40B4-BE49-F238E27FC236}">
                <a16:creationId xmlns:a16="http://schemas.microsoft.com/office/drawing/2014/main" id="{4D857DA1-1325-6FEF-CB96-E5FF3EFCA7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3363" y="-74613"/>
            <a:ext cx="5418138" cy="595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63541"/>
            <a:ext cx="10515600" cy="3603023"/>
          </a:xfrm>
        </p:spPr>
        <p:txBody>
          <a:bodyPr>
            <a:normAutofit/>
          </a:bodyPr>
          <a:lstStyle/>
          <a:p>
            <a:r>
              <a:rPr lang="en-GB" sz="2600" dirty="0"/>
              <a:t>State of war</a:t>
            </a:r>
          </a:p>
          <a:p>
            <a:r>
              <a:rPr lang="en-GB" sz="2600" dirty="0"/>
              <a:t>Access to territory </a:t>
            </a:r>
          </a:p>
          <a:p>
            <a:r>
              <a:rPr lang="en-GB" sz="2600" dirty="0"/>
              <a:t>Information gathering (witness interviews, OSINT, etc.)</a:t>
            </a:r>
          </a:p>
          <a:p>
            <a:r>
              <a:rPr lang="en-GB" sz="2600" dirty="0"/>
              <a:t>Set-up of structure for investigation (specialised organs vs. police)</a:t>
            </a:r>
          </a:p>
          <a:p>
            <a:r>
              <a:rPr lang="en-GB" sz="2600" dirty="0"/>
              <a:t>Set-up of structure for prosecution (OPG vs. regional prosecutors)</a:t>
            </a:r>
          </a:p>
          <a:p>
            <a:endParaRPr lang="en-GB" sz="2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2318" y="977900"/>
            <a:ext cx="10515600" cy="1299177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254275"/>
                </a:solidFill>
                <a:latin typeface="+mn-lt"/>
                <a:cs typeface="Arial" charset="0"/>
              </a:rPr>
              <a:t>Factual and organisational challenges in the investigation and prosecution of international crimes </a:t>
            </a:r>
          </a:p>
        </p:txBody>
      </p:sp>
      <p:pic>
        <p:nvPicPr>
          <p:cNvPr id="5" name="Picture 4" descr="Logo&#10;&#10;Description automatically generate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0823" y="5901439"/>
            <a:ext cx="73025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0304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Shape, arrow">
            <a:extLst>
              <a:ext uri="{FF2B5EF4-FFF2-40B4-BE49-F238E27FC236}">
                <a16:creationId xmlns:a16="http://schemas.microsoft.com/office/drawing/2014/main" id="{4D857DA1-1325-6FEF-CB96-E5FF3EFCA7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3363" y="-74613"/>
            <a:ext cx="5418138" cy="595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63541"/>
            <a:ext cx="10739718" cy="2668480"/>
          </a:xfrm>
        </p:spPr>
        <p:txBody>
          <a:bodyPr>
            <a:normAutofit/>
          </a:bodyPr>
          <a:lstStyle/>
          <a:p>
            <a:r>
              <a:rPr lang="en-GB" sz="2600" dirty="0"/>
              <a:t>War crimes: Article 438 as a (partial) reference provision</a:t>
            </a:r>
          </a:p>
          <a:p>
            <a:r>
              <a:rPr lang="en-GB" sz="2600" dirty="0"/>
              <a:t>Crime of Aggression: Article 437</a:t>
            </a:r>
          </a:p>
          <a:p>
            <a:r>
              <a:rPr lang="en-GB" sz="2600" dirty="0"/>
              <a:t>Prosecutorial focus on specific crimes</a:t>
            </a:r>
          </a:p>
          <a:p>
            <a:r>
              <a:rPr lang="en-GB" sz="2600" dirty="0"/>
              <a:t>(perceived?) procedural hurdles (documentary evidence, trial in absentia, OSINT,)</a:t>
            </a:r>
          </a:p>
          <a:p>
            <a:endParaRPr lang="en-GB" sz="2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2318" y="977900"/>
            <a:ext cx="10515600" cy="1299177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254275"/>
                </a:solidFill>
                <a:latin typeface="+mn-lt"/>
                <a:cs typeface="Arial" charset="0"/>
              </a:rPr>
              <a:t>Legal (</a:t>
            </a:r>
            <a:r>
              <a:rPr lang="en-GB" sz="3600" i="1" dirty="0">
                <a:solidFill>
                  <a:srgbClr val="254275"/>
                </a:solidFill>
                <a:latin typeface="+mn-lt"/>
                <a:cs typeface="Arial" charset="0"/>
              </a:rPr>
              <a:t>and political?</a:t>
            </a:r>
            <a:r>
              <a:rPr lang="en-GB" sz="3600" dirty="0">
                <a:solidFill>
                  <a:srgbClr val="254275"/>
                </a:solidFill>
                <a:latin typeface="+mn-lt"/>
                <a:cs typeface="Arial" charset="0"/>
              </a:rPr>
              <a:t>) challenges </a:t>
            </a:r>
          </a:p>
        </p:txBody>
      </p:sp>
      <p:pic>
        <p:nvPicPr>
          <p:cNvPr id="5" name="Picture 4" descr="Logo&#10;&#10;Description automatically generate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0823" y="5901439"/>
            <a:ext cx="73025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5575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Shape, arrow">
            <a:extLst>
              <a:ext uri="{FF2B5EF4-FFF2-40B4-BE49-F238E27FC236}">
                <a16:creationId xmlns:a16="http://schemas.microsoft.com/office/drawing/2014/main" id="{4D857DA1-1325-6FEF-CB96-E5FF3EFCA7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3363" y="-74613"/>
            <a:ext cx="5418138" cy="595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8355"/>
            <a:ext cx="10515600" cy="36030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333333"/>
                </a:solidFill>
                <a:latin typeface="ProbaPro-Regular"/>
              </a:rPr>
              <a:t>Article 438. Violation of rules of the warfare</a:t>
            </a:r>
          </a:p>
          <a:p>
            <a:pPr marL="0" indent="0">
              <a:buNone/>
            </a:pPr>
            <a:endParaRPr lang="en-US" sz="600" b="0" i="0" u="none" strike="noStrike" baseline="0" dirty="0">
              <a:solidFill>
                <a:srgbClr val="333333"/>
              </a:solidFill>
              <a:latin typeface="ProbaPro-Regular"/>
            </a:endParaRPr>
          </a:p>
          <a:p>
            <a:pPr marL="0" indent="0" algn="l">
              <a:lnSpc>
                <a:spcPct val="150000"/>
              </a:lnSpc>
              <a:buNone/>
            </a:pPr>
            <a:r>
              <a:rPr lang="en-US" sz="2400" b="0" i="0" u="none" strike="noStrike" baseline="0" dirty="0">
                <a:solidFill>
                  <a:srgbClr val="333333"/>
                </a:solidFill>
                <a:latin typeface="ProbaPro-Regular"/>
              </a:rPr>
              <a:t>(1) Cruel treatment of prisoners of war or civilians, deportation of civilian population to engage them in forced </a:t>
            </a:r>
            <a:r>
              <a:rPr lang="en-US" sz="2400" b="0" i="0" u="none" strike="noStrike" baseline="0" dirty="0" err="1">
                <a:solidFill>
                  <a:srgbClr val="333333"/>
                </a:solidFill>
                <a:latin typeface="ProbaPro-Regular"/>
              </a:rPr>
              <a:t>labour</a:t>
            </a:r>
            <a:r>
              <a:rPr lang="en-US" sz="2400" b="0" i="0" u="none" strike="noStrike" baseline="0" dirty="0">
                <a:solidFill>
                  <a:srgbClr val="333333"/>
                </a:solidFill>
                <a:latin typeface="ProbaPro-Regular"/>
              </a:rPr>
              <a:t>, pillage of national treasures on occupied territories, use of methods of the warfare prohibited by international instruments, or </a:t>
            </a:r>
            <a:r>
              <a:rPr lang="en-US" sz="2400" b="0" i="1" u="sng" strike="noStrike" baseline="0" dirty="0">
                <a:solidFill>
                  <a:srgbClr val="333333"/>
                </a:solidFill>
                <a:latin typeface="ProbaPro-Regular"/>
              </a:rPr>
              <a:t>any other violations of rules of the warfare stipulated by international treaties, ratified by the Verkhovna Rada of Ukraine</a:t>
            </a:r>
            <a:r>
              <a:rPr lang="en-US" sz="2400" b="0" i="0" u="none" strike="noStrike" baseline="0" dirty="0">
                <a:solidFill>
                  <a:srgbClr val="333333"/>
                </a:solidFill>
                <a:latin typeface="ProbaPro-Regular"/>
              </a:rPr>
              <a:t>, […]</a:t>
            </a:r>
            <a:r>
              <a:rPr lang="en-GB" sz="2400" b="0" i="0" u="none" strike="noStrike" baseline="0" dirty="0">
                <a:solidFill>
                  <a:srgbClr val="333333"/>
                </a:solidFill>
                <a:latin typeface="ProbaPro-Regular"/>
              </a:rPr>
              <a:t> </a:t>
            </a:r>
            <a:r>
              <a:rPr lang="en-US" sz="2400" b="0" i="0" u="none" strike="noStrike" baseline="0" dirty="0">
                <a:solidFill>
                  <a:srgbClr val="333333"/>
                </a:solidFill>
                <a:latin typeface="ProbaPro-Regular"/>
              </a:rPr>
              <a:t>shall be punishable by imprisonment for a term of eight to twelve years.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GB" sz="2400" dirty="0">
                <a:solidFill>
                  <a:srgbClr val="333333"/>
                </a:solidFill>
                <a:latin typeface="ProbaPro-Regular"/>
              </a:rPr>
              <a:t>[…]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6069" y="422878"/>
            <a:ext cx="10515600" cy="1299177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254275"/>
                </a:solidFill>
                <a:latin typeface="+mn-lt"/>
                <a:cs typeface="Arial" charset="0"/>
              </a:rPr>
              <a:t>Article 438 Ukrainian criminal code	</a:t>
            </a:r>
          </a:p>
        </p:txBody>
      </p:sp>
      <p:pic>
        <p:nvPicPr>
          <p:cNvPr id="5" name="Picture 4" descr="Logo&#10;&#10;Description automatically generate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0823" y="5901439"/>
            <a:ext cx="73025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1443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Shape, arrow">
            <a:extLst>
              <a:ext uri="{FF2B5EF4-FFF2-40B4-BE49-F238E27FC236}">
                <a16:creationId xmlns:a16="http://schemas.microsoft.com/office/drawing/2014/main" id="{4D857DA1-1325-6FEF-CB96-E5FF3EFCA7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3363" y="-74613"/>
            <a:ext cx="5418138" cy="595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8355"/>
            <a:ext cx="10515600" cy="36030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333333"/>
                </a:solidFill>
                <a:latin typeface="ProbaPro-Regular"/>
              </a:rPr>
              <a:t>Article 437 Planning, preparation and waging of an aggressive war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333333"/>
                </a:solidFill>
                <a:latin typeface="ProbaPro-Regular"/>
              </a:rPr>
              <a:t>(1) Planning, preparation or initiation of an aggressive war or armed conflict, or conspiring for any such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333333"/>
                </a:solidFill>
                <a:latin typeface="ProbaPro-Regular"/>
              </a:rPr>
              <a:t>purposes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333333"/>
                </a:solidFill>
                <a:latin typeface="ProbaPro-Regular"/>
              </a:rPr>
              <a:t>	[shall be punishable by imprisonment for a term of seven to twelve years.]</a:t>
            </a:r>
          </a:p>
          <a:p>
            <a:pPr marL="0" indent="0">
              <a:buNone/>
            </a:pPr>
            <a:endParaRPr lang="en-GB" sz="600" dirty="0">
              <a:solidFill>
                <a:srgbClr val="333333"/>
              </a:solidFill>
              <a:latin typeface="ProbaPro-Regular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333333"/>
                </a:solidFill>
                <a:latin typeface="ProbaPro-Regular"/>
              </a:rPr>
              <a:t>(2) Conducting an aggressive war or </a:t>
            </a:r>
            <a:r>
              <a:rPr lang="en-US" sz="2400" i="1" u="sng" dirty="0">
                <a:solidFill>
                  <a:srgbClr val="333333"/>
                </a:solidFill>
                <a:latin typeface="ProbaPro-Regular"/>
              </a:rPr>
              <a:t>aggressive military operations </a:t>
            </a:r>
            <a:r>
              <a:rPr lang="en-US" sz="2400" dirty="0">
                <a:solidFill>
                  <a:srgbClr val="333333"/>
                </a:solidFill>
                <a:latin typeface="ProbaPro-Regular"/>
              </a:rPr>
              <a:t>shall be punishable by imprisonment for a term of ten to fifteen years.</a:t>
            </a:r>
          </a:p>
          <a:p>
            <a:pPr marL="0" indent="0">
              <a:buNone/>
            </a:pPr>
            <a:endParaRPr lang="en-US" sz="2400" dirty="0">
              <a:solidFill>
                <a:srgbClr val="333333"/>
              </a:solidFill>
              <a:latin typeface="ProbaPro-Regular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333333"/>
                </a:solidFill>
                <a:latin typeface="ProbaPro-Regular"/>
                <a:cs typeface="Times New Roman" panose="02020603050405020304" pitchFamily="18" charset="0"/>
              </a:rPr>
              <a:t>→ wider than the international definition ?</a:t>
            </a:r>
            <a:endParaRPr lang="en-US" sz="2400" dirty="0">
              <a:solidFill>
                <a:srgbClr val="333333"/>
              </a:solidFill>
              <a:latin typeface="ProbaPro-Regular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6069" y="422878"/>
            <a:ext cx="10515600" cy="1299177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254275"/>
                </a:solidFill>
                <a:latin typeface="+mn-lt"/>
                <a:cs typeface="Arial" charset="0"/>
              </a:rPr>
              <a:t>Article 437 Ukrainian criminal code	</a:t>
            </a:r>
          </a:p>
        </p:txBody>
      </p:sp>
      <p:pic>
        <p:nvPicPr>
          <p:cNvPr id="5" name="Picture 4" descr="Logo&#10;&#10;Description automatically generate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0823" y="5901439"/>
            <a:ext cx="73025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6683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353</Words>
  <Application>Microsoft Macintosh PowerPoint</Application>
  <PresentationFormat>Breedbeeld</PresentationFormat>
  <Paragraphs>36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ProbaPro-Regular</vt:lpstr>
      <vt:lpstr>Office Theme</vt:lpstr>
      <vt:lpstr>European Advisory Mission Ukraine</vt:lpstr>
      <vt:lpstr>Factual and organisational challenges in the investigation and prosecution of international crimes </vt:lpstr>
      <vt:lpstr>Legal (and political?) challenges </vt:lpstr>
      <vt:lpstr>Article 438 Ukrainian criminal code </vt:lpstr>
      <vt:lpstr>Article 437 Ukrainian criminal code </vt:lpstr>
    </vt:vector>
  </TitlesOfParts>
  <Company>EUAM Ukraine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Koerner</dc:creator>
  <cp:lastModifiedBy>Microsoft - hotmail.be</cp:lastModifiedBy>
  <cp:revision>8</cp:revision>
  <dcterms:created xsi:type="dcterms:W3CDTF">2024-05-13T06:28:22Z</dcterms:created>
  <dcterms:modified xsi:type="dcterms:W3CDTF">2024-05-17T10:08:13Z</dcterms:modified>
</cp:coreProperties>
</file>