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3" r:id="rId2"/>
    <p:sldId id="306" r:id="rId3"/>
    <p:sldId id="304" r:id="rId4"/>
    <p:sldId id="313" r:id="rId5"/>
    <p:sldId id="312" r:id="rId6"/>
    <p:sldId id="307" r:id="rId7"/>
    <p:sldId id="274" r:id="rId8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8" autoAdjust="0"/>
    <p:restoredTop sz="86441" autoAdjust="0"/>
  </p:normalViewPr>
  <p:slideViewPr>
    <p:cSldViewPr snapToGrid="0">
      <p:cViewPr varScale="1">
        <p:scale>
          <a:sx n="92" d="100"/>
          <a:sy n="92" d="100"/>
        </p:scale>
        <p:origin x="22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5A6F1-EB25-496E-9C7E-AFCAF8796684}" type="datetimeFigureOut">
              <a:rPr lang="nl-BE" smtClean="0"/>
              <a:t>18/09/2023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0BD31-7FEE-44D4-991F-9215420A527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754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82D40-79F9-4B3E-AFBE-6C0FF729A2D1}" type="datetimeFigureOut">
              <a:rPr lang="nl-BE" smtClean="0"/>
              <a:t>18/09/2023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5DD95-43AE-442F-A209-5A030DEE658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20729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35DD95-43AE-442F-A209-5A030DEE6580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9655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0254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877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05280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52409" cy="6858000"/>
          </a:xfrm>
          <a:prstGeom prst="rect">
            <a:avLst/>
          </a:prstGeom>
          <a:gradFill>
            <a:gsLst>
              <a:gs pos="0">
                <a:srgbClr val="0172BC"/>
              </a:gs>
              <a:gs pos="100000">
                <a:srgbClr val="7BD3F7"/>
              </a:gs>
            </a:gsLst>
            <a:lin ang="30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 descr="LOGO_THECENTRE_-_CMY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4204" y="5015168"/>
            <a:ext cx="4464351" cy="169789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3600"/>
            <a:ext cx="8229600" cy="2714400"/>
          </a:xfrm>
          <a:noFill/>
        </p:spPr>
        <p:txBody>
          <a:bodyPr vert="horz" anchor="t"/>
          <a:lstStyle>
            <a:lvl1pPr algn="l">
              <a:defRPr>
                <a:solidFill>
                  <a:srgbClr val="00456B"/>
                </a:solidFill>
              </a:defRPr>
            </a:lvl1pPr>
          </a:lstStyle>
          <a:p>
            <a:r>
              <a:rPr lang="nl-BE" dirty="0"/>
              <a:t>Titelstijl van model bewerken</a:t>
            </a:r>
            <a:endParaRPr lang="nl-NL" dirty="0"/>
          </a:p>
        </p:txBody>
      </p:sp>
      <p:sp>
        <p:nvSpPr>
          <p:cNvPr id="12" name="Rechthoek 11"/>
          <p:cNvSpPr/>
          <p:nvPr userDrawn="1"/>
        </p:nvSpPr>
        <p:spPr>
          <a:xfrm>
            <a:off x="0" y="0"/>
            <a:ext cx="9144000" cy="64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Picture 9" descr="KULLOGO_RGB 1CM_PSD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360000" y="360000"/>
            <a:ext cx="2014795" cy="719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032" y="4867788"/>
            <a:ext cx="3698376" cy="199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34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8872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507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8150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769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3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0584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7746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097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B4518-E2F2-4472-B73F-31AC6D8B3A4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431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thomas.vanpoecke@kuleuven.be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4453" y="1399299"/>
            <a:ext cx="8229600" cy="3615408"/>
          </a:xfrm>
        </p:spPr>
        <p:txBody>
          <a:bodyPr>
            <a:normAutofit/>
          </a:bodyPr>
          <a:lstStyle/>
          <a:p>
            <a:pPr algn="ctr"/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3600" b="1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The Armed Conflict Exclusion Clause:</a:t>
            </a:r>
            <a:br>
              <a:rPr lang="en-US" sz="3600" b="1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3600" b="1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 Comparative Perspective</a:t>
            </a: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22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Thomas Van Poecke</a:t>
            </a:r>
            <a:br>
              <a:rPr lang="en-US" sz="22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2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GB" sz="18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The ‘Silent Leges Inter </a:t>
            </a:r>
            <a:r>
              <a:rPr lang="en-GB" sz="1800" dirty="0" err="1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Arma</a:t>
            </a:r>
            <a:r>
              <a:rPr lang="en-GB" sz="18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?’ </a:t>
            </a:r>
            <a:r>
              <a:rPr lang="nl-BE" sz="1800" dirty="0">
                <a:solidFill>
                  <a:srgbClr val="002060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Conference VI</a:t>
            </a:r>
            <a:br>
              <a:rPr lang="en-US" sz="18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18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Bruges, 21 September 2023</a:t>
            </a:r>
            <a:endParaRPr lang="nl-BE" sz="1800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02" y="422693"/>
            <a:ext cx="1897251" cy="74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04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212" y="235552"/>
            <a:ext cx="9151212" cy="7392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5738" tIns="185738" rIns="185738" bIns="185738" numCol="1" spcCol="1270" anchor="ctr" anchorCtr="0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2800" dirty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Wingdings" panose="05000000000000000000" pitchFamily="2" charset="2"/>
              </a:rPr>
              <a:t>Armed conflict exclusion clauses</a:t>
            </a:r>
            <a:endParaRPr lang="en-US" sz="2400" dirty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72A325F2-3C02-60EC-FA2E-6423AF606010}"/>
              </a:ext>
            </a:extLst>
          </p:cNvPr>
          <p:cNvSpPr txBox="1"/>
          <p:nvPr/>
        </p:nvSpPr>
        <p:spPr>
          <a:xfrm>
            <a:off x="579100" y="1561285"/>
            <a:ext cx="79785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Provisions in international, regional or national </a:t>
            </a:r>
            <a:r>
              <a:rPr lang="en-GB" sz="2400" u="sng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criminal law</a:t>
            </a: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instruments on terrorism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That </a:t>
            </a:r>
            <a:r>
              <a:rPr lang="en-GB" sz="2400" u="sng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exclude</a:t>
            </a: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certain activities from the scope of these instruments</a:t>
            </a:r>
          </a:p>
          <a:p>
            <a:pPr marL="800100" lvl="1" indent="-342900">
              <a:spcAft>
                <a:spcPts val="3000"/>
              </a:spcAft>
              <a:buFont typeface="Symbol" panose="05050102010706020507" pitchFamily="18" charset="2"/>
              <a:buChar char="¹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saving or non-prejudice clauses</a:t>
            </a:r>
            <a:endParaRPr lang="en-GB" sz="2400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That focus on activities of </a:t>
            </a:r>
            <a:r>
              <a:rPr lang="en-GB" sz="2400" u="sng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armed actors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 humanitarian exemptions</a:t>
            </a:r>
            <a:endParaRPr lang="en-GB" sz="2400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20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5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212" y="235552"/>
            <a:ext cx="9151212" cy="7392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5738" tIns="185738" rIns="185738" bIns="185738" numCol="1" spcCol="1270" anchor="ctr" anchorCtr="0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2800" dirty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Wingdings" panose="05000000000000000000" pitchFamily="2" charset="2"/>
              </a:rPr>
              <a:t>The international &amp; regional level</a:t>
            </a:r>
            <a:endParaRPr lang="en-US" sz="2400" dirty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CD6973BB-E74D-9785-73DC-F9CAAD876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39781"/>
              </p:ext>
            </p:extLst>
          </p:nvPr>
        </p:nvGraphicFramePr>
        <p:xfrm>
          <a:off x="0" y="1504486"/>
          <a:ext cx="9144000" cy="5353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404271715"/>
                    </a:ext>
                  </a:extLst>
                </a:gridCol>
                <a:gridCol w="1900518">
                  <a:extLst>
                    <a:ext uri="{9D8B030D-6E8A-4147-A177-3AD203B41FA5}">
                      <a16:colId xmlns:a16="http://schemas.microsoft.com/office/drawing/2014/main" val="390063381"/>
                    </a:ext>
                  </a:extLst>
                </a:gridCol>
                <a:gridCol w="1398494">
                  <a:extLst>
                    <a:ext uri="{9D8B030D-6E8A-4147-A177-3AD203B41FA5}">
                      <a16:colId xmlns:a16="http://schemas.microsoft.com/office/drawing/2014/main" val="3443435521"/>
                    </a:ext>
                  </a:extLst>
                </a:gridCol>
                <a:gridCol w="2043953">
                  <a:extLst>
                    <a:ext uri="{9D8B030D-6E8A-4147-A177-3AD203B41FA5}">
                      <a16:colId xmlns:a16="http://schemas.microsoft.com/office/drawing/2014/main" val="3255184210"/>
                    </a:ext>
                  </a:extLst>
                </a:gridCol>
                <a:gridCol w="1972235">
                  <a:extLst>
                    <a:ext uri="{9D8B030D-6E8A-4147-A177-3AD203B41FA5}">
                      <a16:colId xmlns:a16="http://schemas.microsoft.com/office/drawing/2014/main" val="3381560876"/>
                    </a:ext>
                  </a:extLst>
                </a:gridCol>
              </a:tblGrid>
              <a:tr h="1637545">
                <a:tc>
                  <a:txBody>
                    <a:bodyPr/>
                    <a:lstStyle/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</a:t>
                      </a:r>
                    </a:p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conflict </a:t>
                      </a:r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exclusion</a:t>
                      </a:r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clauses</a:t>
                      </a:r>
                      <a:endParaRPr lang="nl-BE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not apply to activities of </a:t>
                      </a:r>
                      <a:r>
                        <a:rPr lang="en-GB" sz="14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 forces</a:t>
                      </a:r>
                      <a:r>
                        <a:rPr lang="en-GB" sz="14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that are </a:t>
                      </a:r>
                      <a:r>
                        <a:rPr lang="en-GB" sz="14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governed by </a:t>
                      </a:r>
                      <a:r>
                        <a:rPr lang="en-GB" sz="14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IHL</a:t>
                      </a:r>
                      <a:endParaRPr lang="nl-BE" sz="14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4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</a:t>
                      </a:r>
                      <a:r>
                        <a:rPr lang="nl-NL" sz="14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activities</a:t>
                      </a:r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that</a:t>
                      </a:r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are </a:t>
                      </a:r>
                      <a:r>
                        <a:rPr lang="nl-NL" sz="14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 </a:t>
                      </a:r>
                      <a:r>
                        <a:rPr lang="nl-NL" sz="14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accordance</a:t>
                      </a:r>
                      <a:r>
                        <a:rPr lang="nl-NL" sz="14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with</a:t>
                      </a:r>
                      <a:r>
                        <a:rPr lang="nl-NL" sz="14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IHL</a:t>
                      </a:r>
                      <a:endParaRPr lang="nl-BE" sz="1400" b="0" i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</a:t>
                      </a:r>
                      <a:r>
                        <a:rPr lang="nl-NL" sz="14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liberation</a:t>
                      </a:r>
                      <a:r>
                        <a:rPr lang="nl-NL" sz="14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struggles</a:t>
                      </a:r>
                      <a:r>
                        <a:rPr lang="nl-NL" sz="14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or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struggles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against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occupation</a:t>
                      </a:r>
                      <a:endParaRPr lang="nl-BE" sz="1400" b="1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acts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covered by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IHL, committed by government forces or members of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organized armed groups</a:t>
                      </a:r>
                      <a:endParaRPr lang="nl-BE" sz="1400" b="1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17420"/>
                  </a:ext>
                </a:extLst>
              </a:tr>
              <a:tr h="1637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6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6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International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conventions</a:t>
                      </a:r>
                      <a:endParaRPr lang="nl-BE" sz="16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1997 Terrorist </a:t>
                      </a:r>
                      <a:r>
                        <a:rPr lang="nl-NL" sz="14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Bombing</a:t>
                      </a: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Convention</a:t>
                      </a:r>
                      <a:endParaRPr lang="nl-NL" sz="14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+ 5 </a:t>
                      </a:r>
                      <a:r>
                        <a:rPr lang="nl-NL" sz="14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other</a:t>
                      </a: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international</a:t>
                      </a: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4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conventions</a:t>
                      </a:r>
                      <a:endParaRPr lang="nl-NL" sz="14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(&amp; draft CCIT)</a:t>
                      </a:r>
                      <a:endParaRPr lang="nl-BE" sz="14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1999 Terrorist </a:t>
                      </a:r>
                      <a:r>
                        <a:rPr lang="nl-NL" sz="1400" b="0" i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Financing</a:t>
                      </a:r>
                      <a:r>
                        <a:rPr lang="nl-NL" sz="14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Convention</a:t>
                      </a:r>
                      <a:endParaRPr lang="nl-BE" sz="14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4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4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48297"/>
                  </a:ext>
                </a:extLst>
              </a:tr>
              <a:tr h="2078423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Regional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instruments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2002/2017 EU Framework Decision/Directive on combating terrorism</a:t>
                      </a:r>
                    </a:p>
                    <a:p>
                      <a:pPr algn="ctr"/>
                      <a:endParaRPr lang="en-US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2005 Council of Europe Convention on the Prevention of Terrorism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1998 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Arab Convention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1999 OIC Convention</a:t>
                      </a:r>
                    </a:p>
                    <a:p>
                      <a:pPr algn="ctr"/>
                      <a:r>
                        <a:rPr lang="nl-NL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1999 (O)AU Convention</a:t>
                      </a:r>
                    </a:p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+</a:t>
                      </a: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2011 AU Model Anti-</a:t>
                      </a:r>
                      <a:r>
                        <a:rPr lang="nl-BE" sz="14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Terrorism</a:t>
                      </a:r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Law</a:t>
                      </a:r>
                    </a:p>
                    <a:p>
                      <a:pPr algn="ctr"/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2014 Malabo Protocol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endParaRPr lang="nl-BE" sz="14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2011 AU Model Anti-</a:t>
                      </a:r>
                      <a:r>
                        <a:rPr lang="nl-BE" sz="14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Terrorism</a:t>
                      </a:r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Law</a:t>
                      </a:r>
                    </a:p>
                    <a:p>
                      <a:pPr algn="ctr"/>
                      <a:r>
                        <a:rPr lang="nl-BE" sz="14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2014 Malabo Protocol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418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214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212" y="235552"/>
            <a:ext cx="9151212" cy="7392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5738" tIns="185738" rIns="185738" bIns="185738" numCol="1" spcCol="1270" anchor="ctr" anchorCtr="0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2800" dirty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Wingdings" panose="05000000000000000000" pitchFamily="2" charset="2"/>
              </a:rPr>
              <a:t>The national level: a typology</a:t>
            </a:r>
            <a:endParaRPr lang="en-US" sz="2400" dirty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CD6973BB-E74D-9785-73DC-F9CAAD876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860974"/>
              </p:ext>
            </p:extLst>
          </p:nvPr>
        </p:nvGraphicFramePr>
        <p:xfrm>
          <a:off x="1" y="2037035"/>
          <a:ext cx="9143999" cy="4820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404271715"/>
                    </a:ext>
                  </a:extLst>
                </a:gridCol>
                <a:gridCol w="2357718">
                  <a:extLst>
                    <a:ext uri="{9D8B030D-6E8A-4147-A177-3AD203B41FA5}">
                      <a16:colId xmlns:a16="http://schemas.microsoft.com/office/drawing/2014/main" val="390063381"/>
                    </a:ext>
                  </a:extLst>
                </a:gridCol>
                <a:gridCol w="2048027">
                  <a:extLst>
                    <a:ext uri="{9D8B030D-6E8A-4147-A177-3AD203B41FA5}">
                      <a16:colId xmlns:a16="http://schemas.microsoft.com/office/drawing/2014/main" val="3443435521"/>
                    </a:ext>
                  </a:extLst>
                </a:gridCol>
                <a:gridCol w="2452254">
                  <a:extLst>
                    <a:ext uri="{9D8B030D-6E8A-4147-A177-3AD203B41FA5}">
                      <a16:colId xmlns:a16="http://schemas.microsoft.com/office/drawing/2014/main" val="3255184210"/>
                    </a:ext>
                  </a:extLst>
                </a:gridCol>
              </a:tblGrid>
              <a:tr h="1426674">
                <a:tc>
                  <a:txBody>
                    <a:bodyPr/>
                    <a:lstStyle/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</a:t>
                      </a:r>
                    </a:p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Conflict</a:t>
                      </a:r>
                    </a:p>
                    <a:p>
                      <a:pPr algn="ctr"/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Exclusion</a:t>
                      </a:r>
                      <a:endParaRPr lang="nl-NL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clauses</a:t>
                      </a:r>
                      <a:endParaRPr lang="nl-BE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not apply to activities of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 forces</a:t>
                      </a:r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that are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governed by </a:t>
                      </a:r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IHL</a:t>
                      </a:r>
                      <a:endParaRPr lang="nl-BE" sz="18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activities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that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are 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accordance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with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IHL</a:t>
                      </a:r>
                      <a:endParaRPr lang="nl-BE" sz="1800" b="0" i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acts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committed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during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liberation</a:t>
                      </a:r>
                      <a:r>
                        <a:rPr lang="nl-NL" sz="18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struggles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,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including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, 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accordance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with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IHL</a:t>
                      </a:r>
                      <a:endParaRPr lang="nl-BE" sz="1800" b="1" i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17420"/>
                  </a:ext>
                </a:extLst>
              </a:tr>
              <a:tr h="12634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0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Offence</a:t>
                      </a:r>
                      <a:r>
                        <a:rPr lang="nl-BE" sz="20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specific</a:t>
                      </a:r>
                      <a:endParaRPr lang="nl-NL" sz="20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0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Ireland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United </a:t>
                      </a:r>
                      <a:r>
                        <a:rPr lang="nl-NL" sz="20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States</a:t>
                      </a:r>
                      <a:endParaRPr lang="nl-NL" sz="20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0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Switzerland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[Gambia]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[Mali]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0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48297"/>
                  </a:ext>
                </a:extLst>
              </a:tr>
              <a:tr h="1468165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General</a:t>
                      </a:r>
                    </a:p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(definition)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strike="sngStrike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2000" strike="noStrike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Belgium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Canada</a:t>
                      </a: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New-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Zealand</a:t>
                      </a:r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[South 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Africa</a:t>
                      </a:r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]</a:t>
                      </a: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(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until</a:t>
                      </a:r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2022)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418280"/>
                  </a:ext>
                </a:extLst>
              </a:tr>
            </a:tbl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B1394ABF-B81E-A7E7-6E95-DB58936852F7}"/>
              </a:ext>
            </a:extLst>
          </p:cNvPr>
          <p:cNvSpPr txBox="1"/>
          <p:nvPr/>
        </p:nvSpPr>
        <p:spPr>
          <a:xfrm>
            <a:off x="0" y="123651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Large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majority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of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states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no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armed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conflict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exclusion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clause (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not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mandatory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</a:t>
            </a:r>
            <a:endParaRPr lang="nl-BE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31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212" y="235552"/>
            <a:ext cx="9151212" cy="7392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5738" tIns="185738" rIns="185738" bIns="185738" numCol="1" spcCol="1270" anchor="ctr" anchorCtr="0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2800" dirty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Wingdings" panose="05000000000000000000" pitchFamily="2" charset="2"/>
              </a:rPr>
              <a:t>The national level: a typology</a:t>
            </a:r>
            <a:endParaRPr lang="en-US" sz="2400" dirty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CD6973BB-E74D-9785-73DC-F9CAAD876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519121"/>
              </p:ext>
            </p:extLst>
          </p:nvPr>
        </p:nvGraphicFramePr>
        <p:xfrm>
          <a:off x="1" y="2037035"/>
          <a:ext cx="9143999" cy="4820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404271715"/>
                    </a:ext>
                  </a:extLst>
                </a:gridCol>
                <a:gridCol w="2357718">
                  <a:extLst>
                    <a:ext uri="{9D8B030D-6E8A-4147-A177-3AD203B41FA5}">
                      <a16:colId xmlns:a16="http://schemas.microsoft.com/office/drawing/2014/main" val="390063381"/>
                    </a:ext>
                  </a:extLst>
                </a:gridCol>
                <a:gridCol w="2048027">
                  <a:extLst>
                    <a:ext uri="{9D8B030D-6E8A-4147-A177-3AD203B41FA5}">
                      <a16:colId xmlns:a16="http://schemas.microsoft.com/office/drawing/2014/main" val="3443435521"/>
                    </a:ext>
                  </a:extLst>
                </a:gridCol>
                <a:gridCol w="2452254">
                  <a:extLst>
                    <a:ext uri="{9D8B030D-6E8A-4147-A177-3AD203B41FA5}">
                      <a16:colId xmlns:a16="http://schemas.microsoft.com/office/drawing/2014/main" val="3255184210"/>
                    </a:ext>
                  </a:extLst>
                </a:gridCol>
              </a:tblGrid>
              <a:tr h="1426674">
                <a:tc>
                  <a:txBody>
                    <a:bodyPr/>
                    <a:lstStyle/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</a:t>
                      </a:r>
                    </a:p>
                    <a:p>
                      <a:pPr algn="ctr"/>
                      <a:r>
                        <a:rPr lang="nl-NL" sz="18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Conflict</a:t>
                      </a:r>
                    </a:p>
                    <a:p>
                      <a:pPr algn="ctr"/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Exclusion</a:t>
                      </a:r>
                      <a:endParaRPr lang="nl-NL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NL" sz="18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clauses</a:t>
                      </a:r>
                      <a:endParaRPr lang="nl-BE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not apply to activities of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 forces</a:t>
                      </a:r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that are </a:t>
                      </a:r>
                      <a:r>
                        <a:rPr lang="en-GB" sz="1800" b="1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governed by </a:t>
                      </a:r>
                      <a:r>
                        <a:rPr lang="en-GB" sz="1800" b="0" kern="1200" dirty="0">
                          <a:solidFill>
                            <a:schemeClr val="bg1"/>
                          </a:solidFill>
                          <a:effectLst/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IHL</a:t>
                      </a:r>
                      <a:endParaRPr lang="nl-BE" sz="18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activities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that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are 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accordance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with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IHL</a:t>
                      </a:r>
                      <a:endParaRPr lang="nl-BE" sz="1800" b="0" i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does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not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apply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to acts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committed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during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liberation</a:t>
                      </a:r>
                      <a:r>
                        <a:rPr lang="nl-NL" sz="1800" b="1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struggles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,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including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armed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struggle</a:t>
                      </a:r>
                      <a:r>
                        <a:rPr lang="nl-NL" sz="18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, 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in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accordance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</a:t>
                      </a:r>
                      <a:r>
                        <a:rPr lang="nl-NL" sz="1800" b="1" i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with</a:t>
                      </a:r>
                      <a:r>
                        <a:rPr lang="nl-NL" sz="1800" b="1" i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IHL</a:t>
                      </a:r>
                      <a:endParaRPr lang="nl-BE" sz="1800" b="1" i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17420"/>
                  </a:ext>
                </a:extLst>
              </a:tr>
              <a:tr h="12634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0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Offence</a:t>
                      </a:r>
                      <a:r>
                        <a:rPr lang="nl-BE" sz="2000" b="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dirty="0" err="1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specific</a:t>
                      </a:r>
                      <a:endParaRPr lang="nl-NL" sz="2000" b="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0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Ireland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United </a:t>
                      </a:r>
                      <a:r>
                        <a:rPr lang="nl-NL" sz="2000" b="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States</a:t>
                      </a:r>
                      <a:endParaRPr lang="nl-NL" sz="20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800" b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0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Switzerland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[Gambia]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2000" b="0" i="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[Mali]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20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b="0" i="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148297"/>
                  </a:ext>
                </a:extLst>
              </a:tr>
              <a:tr h="1468165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General</a:t>
                      </a:r>
                    </a:p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(definition)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strike="sngStrike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en-US" sz="2000" strike="sngStrike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Belgium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Canada</a:t>
                      </a: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New-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Zealand</a:t>
                      </a:r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BE" sz="2000" dirty="0">
                        <a:solidFill>
                          <a:srgbClr val="002060"/>
                        </a:solidFill>
                        <a:latin typeface="Nirmala UI" panose="020B0502040204020203" pitchFamily="34" charset="0"/>
                        <a:ea typeface="Nirmala UI" panose="020B0502040204020203" pitchFamily="34" charset="0"/>
                        <a:cs typeface="Nirmala UI" panose="020B0502040204020203" pitchFamily="34" charset="0"/>
                      </a:endParaRP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[South 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Africa</a:t>
                      </a:r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]</a:t>
                      </a:r>
                    </a:p>
                    <a:p>
                      <a:pPr algn="ctr"/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(</a:t>
                      </a:r>
                      <a:r>
                        <a:rPr lang="nl-BE" sz="2000" dirty="0" err="1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until</a:t>
                      </a:r>
                      <a:r>
                        <a:rPr lang="nl-BE" sz="2000" dirty="0">
                          <a:solidFill>
                            <a:srgbClr val="002060"/>
                          </a:solidFill>
                          <a:latin typeface="Nirmala UI" panose="020B0502040204020203" pitchFamily="34" charset="0"/>
                          <a:ea typeface="Nirmala UI" panose="020B0502040204020203" pitchFamily="34" charset="0"/>
                          <a:cs typeface="Nirmala UI" panose="020B0502040204020203" pitchFamily="34" charset="0"/>
                        </a:rPr>
                        <a:t> 2022)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418280"/>
                  </a:ext>
                </a:extLst>
              </a:tr>
            </a:tbl>
          </a:graphicData>
        </a:graphic>
      </p:graphicFrame>
      <p:cxnSp>
        <p:nvCxnSpPr>
          <p:cNvPr id="2" name="Verbindingslijn: gekromd 1">
            <a:extLst>
              <a:ext uri="{FF2B5EF4-FFF2-40B4-BE49-F238E27FC236}">
                <a16:creationId xmlns:a16="http://schemas.microsoft.com/office/drawing/2014/main" id="{761B8AC4-74D7-EF71-22F5-52053B8A83D8}"/>
              </a:ext>
            </a:extLst>
          </p:cNvPr>
          <p:cNvCxnSpPr>
            <a:cxnSpLocks/>
          </p:cNvCxnSpPr>
          <p:nvPr/>
        </p:nvCxnSpPr>
        <p:spPr>
          <a:xfrm>
            <a:off x="3387435" y="6142328"/>
            <a:ext cx="1746489" cy="346339"/>
          </a:xfrm>
          <a:prstGeom prst="curvedConnector3">
            <a:avLst>
              <a:gd name="adj1" fmla="val -7711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Tekstvak 3">
            <a:extLst>
              <a:ext uri="{FF2B5EF4-FFF2-40B4-BE49-F238E27FC236}">
                <a16:creationId xmlns:a16="http://schemas.microsoft.com/office/drawing/2014/main" id="{E663163B-B967-11CF-2543-8B70E2342EE4}"/>
              </a:ext>
            </a:extLst>
          </p:cNvPr>
          <p:cNvSpPr txBox="1"/>
          <p:nvPr/>
        </p:nvSpPr>
        <p:spPr>
          <a:xfrm>
            <a:off x="4260679" y="6119335"/>
            <a:ext cx="28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nl-BE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7F3D9241-2960-FCCA-2212-BC173AF89AD2}"/>
              </a:ext>
            </a:extLst>
          </p:cNvPr>
          <p:cNvSpPr txBox="1"/>
          <p:nvPr/>
        </p:nvSpPr>
        <p:spPr>
          <a:xfrm>
            <a:off x="3857269" y="5535538"/>
            <a:ext cx="28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  <a:endParaRPr lang="nl-BE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1394ABF-B81E-A7E7-6E95-DB58936852F7}"/>
              </a:ext>
            </a:extLst>
          </p:cNvPr>
          <p:cNvSpPr txBox="1"/>
          <p:nvPr/>
        </p:nvSpPr>
        <p:spPr>
          <a:xfrm>
            <a:off x="0" y="1236518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Large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majority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of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states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no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armed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conflict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exclusion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clause (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not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nl-NL" dirty="0" err="1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mandatory</a:t>
            </a:r>
            <a:r>
              <a:rPr lang="nl-NL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)</a:t>
            </a:r>
            <a:endParaRPr lang="nl-BE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212" y="235552"/>
            <a:ext cx="9151212" cy="7392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5738" tIns="185738" rIns="185738" bIns="185738" numCol="1" spcCol="1270" anchor="ctr" anchorCtr="0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2800" dirty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Wingdings" panose="05000000000000000000" pitchFamily="2" charset="2"/>
              </a:rPr>
              <a:t>Concluding thoughts</a:t>
            </a:r>
            <a:endParaRPr lang="en-US" sz="2400" dirty="0">
              <a:solidFill>
                <a:schemeClr val="bg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72A325F2-3C02-60EC-FA2E-6423AF606010}"/>
              </a:ext>
            </a:extLst>
          </p:cNvPr>
          <p:cNvSpPr txBox="1"/>
          <p:nvPr/>
        </p:nvSpPr>
        <p:spPr>
          <a:xfrm>
            <a:off x="573741" y="1550894"/>
            <a:ext cx="79785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Armed conflict exclusion clauses are prevalent at the international level, less so at the regional level, and even less so at the national level</a:t>
            </a:r>
          </a:p>
          <a:p>
            <a:pPr marL="342900" indent="-3429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Trend not to adopt new exclusion clauses, and to restrict the scope of existing clauses or to delete them</a:t>
            </a:r>
          </a:p>
          <a:p>
            <a:pPr lvl="1">
              <a:spcAft>
                <a:spcPts val="3000"/>
              </a:spcAft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~ criminal law instruments on terrorism increasingly expand from realm of peace to that of armed conflict</a:t>
            </a:r>
          </a:p>
          <a:p>
            <a:pPr marL="342900" indent="-342900">
              <a:spcAft>
                <a:spcPts val="30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Need to preserve integrity &amp; enforcement of IHL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20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6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794254"/>
            <a:ext cx="8229600" cy="3615408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Thank you for your attention.</a:t>
            </a: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3600" b="1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Questions?</a:t>
            </a: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br>
              <a:rPr lang="en-US" sz="24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18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2"/>
              </a:rPr>
              <a:t>thomas.vanpoecke@kuleuven.be</a:t>
            </a:r>
            <a:r>
              <a:rPr lang="en-US" sz="1800" dirty="0">
                <a:solidFill>
                  <a:srgbClr val="00206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nl-BE" sz="1800" dirty="0">
              <a:solidFill>
                <a:srgbClr val="00206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64B2B3-36F2-582F-17D7-7E4326192B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02" y="422693"/>
            <a:ext cx="1897251" cy="74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81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2514</TotalTime>
  <Words>491</Words>
  <Application>Microsoft Office PowerPoint</Application>
  <PresentationFormat>Diavoorstelling (4:3)</PresentationFormat>
  <Paragraphs>122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Nirmala UI</vt:lpstr>
      <vt:lpstr>Symbol</vt:lpstr>
      <vt:lpstr>Office Theme</vt:lpstr>
      <vt:lpstr>  The Armed Conflict Exclusion Clause: A Comparative Perspective   Thomas Van Poecke  The ‘Silent Leges Inter Arma?’ Conference VI Bruges, 21 September 2023</vt:lpstr>
      <vt:lpstr>PowerPoint-presentatie</vt:lpstr>
      <vt:lpstr>PowerPoint-presentatie</vt:lpstr>
      <vt:lpstr>PowerPoint-presentatie</vt:lpstr>
      <vt:lpstr>PowerPoint-presentatie</vt:lpstr>
      <vt:lpstr>PowerPoint-presentatie</vt:lpstr>
      <vt:lpstr>Thank you for your attention.  Questions?    thomas.vanpoecke@kuleuven.be </vt:lpstr>
    </vt:vector>
  </TitlesOfParts>
  <Company>KU 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Van Poecke</dc:creator>
  <cp:lastModifiedBy>Thomas Van Poecke</cp:lastModifiedBy>
  <cp:revision>153</cp:revision>
  <cp:lastPrinted>2019-08-29T15:38:48Z</cp:lastPrinted>
  <dcterms:created xsi:type="dcterms:W3CDTF">2019-08-21T07:42:56Z</dcterms:created>
  <dcterms:modified xsi:type="dcterms:W3CDTF">2023-09-18T15:45:46Z</dcterms:modified>
</cp:coreProperties>
</file>