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950" y="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3F4B2C4-CC78-4174-AAB7-63A042DB2C84}" type="datetimeFigureOut">
              <a:rPr lang="lt-LT" smtClean="0"/>
              <a:t>2024-05-21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EF57590-5108-44A1-8653-59C5B13DB713}" type="slidenum">
              <a:rPr lang="lt-LT" smtClean="0"/>
              <a:t>‹#›</a:t>
            </a:fld>
            <a:endParaRPr lang="lt-LT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6283857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B2C4-CC78-4174-AAB7-63A042DB2C84}" type="datetimeFigureOut">
              <a:rPr lang="lt-LT" smtClean="0"/>
              <a:t>2024-05-21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7590-5108-44A1-8653-59C5B13DB71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94875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B2C4-CC78-4174-AAB7-63A042DB2C84}" type="datetimeFigureOut">
              <a:rPr lang="lt-LT" smtClean="0"/>
              <a:t>2024-05-21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7590-5108-44A1-8653-59C5B13DB71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244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B2C4-CC78-4174-AAB7-63A042DB2C84}" type="datetimeFigureOut">
              <a:rPr lang="lt-LT" smtClean="0"/>
              <a:t>2024-05-21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7590-5108-44A1-8653-59C5B13DB71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35026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cijos antrašt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F4B2C4-CC78-4174-AAB7-63A042DB2C84}" type="datetimeFigureOut">
              <a:rPr lang="lt-LT" smtClean="0"/>
              <a:t>2024-05-21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F57590-5108-44A1-8653-59C5B13DB713}" type="slidenum">
              <a:rPr lang="lt-LT" smtClean="0"/>
              <a:t>‹#›</a:t>
            </a:fld>
            <a:endParaRPr lang="lt-LT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6224808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B2C4-CC78-4174-AAB7-63A042DB2C84}" type="datetimeFigureOut">
              <a:rPr lang="lt-LT" smtClean="0"/>
              <a:t>2024-05-21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7590-5108-44A1-8653-59C5B13DB71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600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B2C4-CC78-4174-AAB7-63A042DB2C84}" type="datetimeFigureOut">
              <a:rPr lang="lt-LT" smtClean="0"/>
              <a:t>2024-05-21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7590-5108-44A1-8653-59C5B13DB71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5779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B2C4-CC78-4174-AAB7-63A042DB2C84}" type="datetimeFigureOut">
              <a:rPr lang="lt-LT" smtClean="0"/>
              <a:t>2024-05-21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7590-5108-44A1-8653-59C5B13DB71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66000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B2C4-CC78-4174-AAB7-63A042DB2C84}" type="datetimeFigureOut">
              <a:rPr lang="lt-LT" smtClean="0"/>
              <a:t>2024-05-21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57590-5108-44A1-8653-59C5B13DB71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0161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F4B2C4-CC78-4174-AAB7-63A042DB2C84}" type="datetimeFigureOut">
              <a:rPr lang="lt-LT" smtClean="0"/>
              <a:t>2024-05-21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F57590-5108-44A1-8653-59C5B13DB713}" type="slidenum">
              <a:rPr lang="lt-LT" smtClean="0"/>
              <a:t>‹#›</a:t>
            </a:fld>
            <a:endParaRPr lang="lt-LT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7279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/>
              <a:t>Spustelėkite piktogramą norėdami įtraukti paveikslėlį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F4B2C4-CC78-4174-AAB7-63A042DB2C84}" type="datetimeFigureOut">
              <a:rPr lang="lt-LT" smtClean="0"/>
              <a:t>2024-05-21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F57590-5108-44A1-8653-59C5B13DB713}" type="slidenum">
              <a:rPr lang="lt-LT" smtClean="0"/>
              <a:t>‹#›</a:t>
            </a:fld>
            <a:endParaRPr lang="lt-LT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34217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03F4B2C4-CC78-4174-AAB7-63A042DB2C84}" type="datetimeFigureOut">
              <a:rPr lang="lt-LT" smtClean="0"/>
              <a:t>2024-05-21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EF57590-5108-44A1-8653-59C5B13DB713}" type="slidenum">
              <a:rPr lang="lt-LT" smtClean="0"/>
              <a:t>‹#›</a:t>
            </a:fld>
            <a:endParaRPr lang="lt-LT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42212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4C08AC19-AAA8-6E64-6016-33B26544F2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970845"/>
            <a:ext cx="8361229" cy="2458156"/>
          </a:xfrm>
        </p:spPr>
        <p:txBody>
          <a:bodyPr/>
          <a:lstStyle/>
          <a:p>
            <a:r>
              <a:rPr lang="lt-LT" sz="4600" dirty="0"/>
              <a:t>Special tribunal for the CRIME OF Aggression against ukraine: why, how, when</a:t>
            </a:r>
            <a:r>
              <a:rPr lang="en-US" sz="4600" dirty="0"/>
              <a:t>?</a:t>
            </a:r>
            <a:endParaRPr lang="lt-LT" sz="4600" dirty="0"/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F371F341-0E45-7D64-76F4-0F433B1FA6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3429000"/>
            <a:ext cx="6831673" cy="2209799"/>
          </a:xfrm>
        </p:spPr>
        <p:txBody>
          <a:bodyPr>
            <a:normAutofit fontScale="62500" lnSpcReduction="20000"/>
          </a:bodyPr>
          <a:lstStyle/>
          <a:p>
            <a:r>
              <a:rPr lang="lt-LT" sz="3300" b="1" dirty="0"/>
              <a:t>Dr. Gabija Grigaitė – Daugirdė</a:t>
            </a:r>
          </a:p>
          <a:p>
            <a:r>
              <a:rPr lang="lt-LT" sz="3300" dirty="0"/>
              <a:t>Deputy minister of Justice, Lecturer at </a:t>
            </a:r>
            <a:r>
              <a:rPr lang="en-US" sz="3300" dirty="0"/>
              <a:t>the </a:t>
            </a:r>
            <a:r>
              <a:rPr lang="lt-LT" sz="3300" dirty="0"/>
              <a:t>Law faculty of Vilnius University</a:t>
            </a:r>
          </a:p>
          <a:p>
            <a:endParaRPr lang="lt-LT" sz="3300" dirty="0"/>
          </a:p>
          <a:p>
            <a:r>
              <a:rPr lang="en-US" sz="3300" b="1" dirty="0">
                <a:effectLst/>
                <a:ea typeface="Calibri" panose="020F0502020204030204" pitchFamily="34" charset="0"/>
              </a:rPr>
              <a:t>23</a:t>
            </a:r>
            <a:r>
              <a:rPr lang="en-US" sz="3300" b="1" baseline="30000" dirty="0">
                <a:effectLst/>
                <a:ea typeface="Calibri" panose="020F0502020204030204" pitchFamily="34" charset="0"/>
              </a:rPr>
              <a:t>rd</a:t>
            </a:r>
            <a:r>
              <a:rPr lang="en-US" sz="3300" b="1" dirty="0">
                <a:effectLst/>
                <a:ea typeface="Calibri" panose="020F0502020204030204" pitchFamily="34" charset="0"/>
              </a:rPr>
              <a:t> Congress of the International Society for Military Law and the Law of War</a:t>
            </a:r>
            <a:endParaRPr lang="lt-LT" sz="3300" b="1" dirty="0">
              <a:effectLst/>
              <a:ea typeface="Calibri" panose="020F0502020204030204" pitchFamily="34" charset="0"/>
            </a:endParaRPr>
          </a:p>
          <a:p>
            <a:r>
              <a:rPr lang="lt-LT" sz="3300" b="1" dirty="0">
                <a:ea typeface="Calibri" panose="020F0502020204030204" pitchFamily="34" charset="0"/>
              </a:rPr>
              <a:t>VILNIUS</a:t>
            </a:r>
            <a:endParaRPr lang="lt-LT" sz="3300" b="1" dirty="0"/>
          </a:p>
          <a:p>
            <a:endParaRPr lang="lt-LT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79304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C7650B5-5A8C-5DBD-D258-25C14C7C4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58044"/>
            <a:ext cx="9601200" cy="959556"/>
          </a:xfrm>
        </p:spPr>
        <p:txBody>
          <a:bodyPr/>
          <a:lstStyle/>
          <a:p>
            <a:r>
              <a:rPr lang="lt-LT" dirty="0"/>
              <a:t>WHY?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5C641E1B-F8DF-DF11-42B3-3534411AE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298222"/>
            <a:ext cx="9601200" cy="52832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200" b="1" dirty="0"/>
              <a:t>The law demands responsibility</a:t>
            </a:r>
            <a:r>
              <a:rPr lang="en-US" sz="2200" dirty="0"/>
              <a:t>: from the right to wage war to the comprehensive prohibition on the use of force in the UN Charter</a:t>
            </a:r>
            <a:endParaRPr lang="lt-LT" sz="2200" dirty="0"/>
          </a:p>
          <a:p>
            <a:pPr marL="0" indent="0" algn="just">
              <a:buNone/>
            </a:pPr>
            <a:endParaRPr lang="en-US" sz="2200" dirty="0"/>
          </a:p>
          <a:p>
            <a:pPr algn="just"/>
            <a:r>
              <a:rPr lang="lt-LT" sz="2200" b="1" dirty="0"/>
              <a:t>From state responsibility to i</a:t>
            </a:r>
            <a:r>
              <a:rPr lang="en-US" sz="2200" b="1" dirty="0"/>
              <a:t>ndividual criminal responsibility </a:t>
            </a:r>
            <a:r>
              <a:rPr lang="en-US" sz="2200" dirty="0"/>
              <a:t>for the</a:t>
            </a:r>
            <a:r>
              <a:rPr lang="lt-LT" sz="2200" dirty="0"/>
              <a:t> crime of </a:t>
            </a:r>
            <a:r>
              <a:rPr lang="en-US" sz="2200" dirty="0"/>
              <a:t> aggression in</a:t>
            </a:r>
            <a:r>
              <a:rPr lang="lt-LT" sz="2200" dirty="0"/>
              <a:t> international criminal law: </a:t>
            </a:r>
            <a:r>
              <a:rPr lang="en-US" sz="2200" dirty="0"/>
              <a:t>Nuremberg and Tokyo tribunals</a:t>
            </a:r>
            <a:endParaRPr lang="lt-LT" sz="2200" dirty="0"/>
          </a:p>
          <a:p>
            <a:pPr marL="0" indent="0" algn="just">
              <a:buNone/>
            </a:pPr>
            <a:endParaRPr lang="lt-LT" sz="2200" dirty="0"/>
          </a:p>
          <a:p>
            <a:pPr algn="just"/>
            <a:r>
              <a:rPr lang="en-US" sz="2200" b="1" dirty="0"/>
              <a:t>Conditions for effectiveness of international criminal law</a:t>
            </a:r>
            <a:r>
              <a:rPr lang="en-US" sz="2200" dirty="0"/>
              <a:t>: clear norm, institutional framework and commitment to punish all violations</a:t>
            </a:r>
            <a:r>
              <a:rPr lang="lt-LT" sz="2200" dirty="0"/>
              <a:t> (selectivity in enforcement?)</a:t>
            </a:r>
          </a:p>
          <a:p>
            <a:pPr algn="just"/>
            <a:endParaRPr lang="en-US" sz="2200" dirty="0"/>
          </a:p>
          <a:p>
            <a:pPr algn="just"/>
            <a:r>
              <a:rPr lang="lt-LT" sz="2200" b="1" dirty="0"/>
              <a:t>Impunity gap</a:t>
            </a:r>
            <a:r>
              <a:rPr lang="en-US" sz="2200" dirty="0"/>
              <a:t>: limits in ICC</a:t>
            </a:r>
            <a:r>
              <a:rPr lang="lt-LT" sz="2200" dirty="0"/>
              <a:t>‘s</a:t>
            </a:r>
            <a:r>
              <a:rPr lang="en-US" sz="2200" dirty="0"/>
              <a:t> jurisdiction</a:t>
            </a:r>
            <a:r>
              <a:rPr lang="lt-LT" sz="2200" dirty="0"/>
              <a:t> over the crime of </a:t>
            </a:r>
            <a:r>
              <a:rPr lang="lt-LT" sz="2200" dirty="0" err="1"/>
              <a:t>aggression</a:t>
            </a:r>
            <a:r>
              <a:rPr lang="lt-LT" sz="2200" dirty="0"/>
              <a:t> (possible amendments of the Rome Statute?)</a:t>
            </a:r>
          </a:p>
          <a:p>
            <a:pPr marL="0" indent="0" algn="just">
              <a:buNone/>
            </a:pPr>
            <a:endParaRPr lang="lt-LT" sz="2200" dirty="0"/>
          </a:p>
          <a:p>
            <a:pPr algn="just"/>
            <a:r>
              <a:rPr lang="lt-LT" sz="2200" b="1" dirty="0"/>
              <a:t>The </a:t>
            </a:r>
            <a:r>
              <a:rPr lang="en-US" sz="2200" b="1" dirty="0"/>
              <a:t>need and importance of a strong precedent</a:t>
            </a:r>
            <a:r>
              <a:rPr lang="en-US" sz="2200" dirty="0"/>
              <a:t>: manifest violation of the UN Charter (imperial character, scale and gravity)</a:t>
            </a:r>
            <a:r>
              <a:rPr lang="lt-LT" sz="2200" dirty="0"/>
              <a:t> being condemned by UN GA and other organisations</a:t>
            </a:r>
            <a:endParaRPr lang="en-US" sz="2200" dirty="0"/>
          </a:p>
          <a:p>
            <a:pPr marL="0" indent="0" algn="just">
              <a:buNone/>
            </a:pPr>
            <a:endParaRPr lang="en-US" dirty="0"/>
          </a:p>
          <a:p>
            <a:endParaRPr lang="lt-LT" dirty="0"/>
          </a:p>
          <a:p>
            <a:endParaRPr lang="en-US" dirty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958979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6B94B08-8B5E-A567-4C6E-12EB1D8F8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17222"/>
          </a:xfrm>
        </p:spPr>
        <p:txBody>
          <a:bodyPr/>
          <a:lstStyle/>
          <a:p>
            <a:r>
              <a:rPr lang="lt-LT" dirty="0"/>
              <a:t>HOW?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A62737E0-3677-1880-8E55-7BB43F93EC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140178"/>
            <a:ext cx="9601200" cy="5576711"/>
          </a:xfrm>
        </p:spPr>
        <p:txBody>
          <a:bodyPr>
            <a:normAutofit/>
          </a:bodyPr>
          <a:lstStyle/>
          <a:p>
            <a:pPr algn="just"/>
            <a:endParaRPr lang="lt-LT" dirty="0"/>
          </a:p>
          <a:p>
            <a:pPr algn="just"/>
            <a:r>
              <a:rPr lang="en-US" dirty="0"/>
              <a:t>Different </a:t>
            </a:r>
            <a:r>
              <a:rPr lang="en-US" b="1" dirty="0"/>
              <a:t>objectives</a:t>
            </a:r>
            <a:r>
              <a:rPr lang="en-US" dirty="0"/>
              <a:t> – different </a:t>
            </a:r>
            <a:r>
              <a:rPr lang="en-US" b="1" dirty="0"/>
              <a:t>mod</a:t>
            </a:r>
            <a:r>
              <a:rPr lang="lt-LT" b="1" dirty="0"/>
              <a:t>els</a:t>
            </a:r>
            <a:endParaRPr lang="en-US" b="1" dirty="0"/>
          </a:p>
          <a:p>
            <a:pPr algn="just"/>
            <a:r>
              <a:rPr lang="en-US" dirty="0"/>
              <a:t>Different </a:t>
            </a:r>
            <a:r>
              <a:rPr lang="en-US" b="1" dirty="0"/>
              <a:t>models</a:t>
            </a:r>
            <a:r>
              <a:rPr lang="en-US" dirty="0"/>
              <a:t> – different </a:t>
            </a:r>
            <a:r>
              <a:rPr lang="en-US" b="1" dirty="0"/>
              <a:t>legitimacy</a:t>
            </a:r>
          </a:p>
          <a:p>
            <a:pPr algn="just"/>
            <a:r>
              <a:rPr lang="lt-LT" dirty="0"/>
              <a:t>Applicability of p</a:t>
            </a:r>
            <a:r>
              <a:rPr lang="en-US" dirty="0"/>
              <a:t>ersonal </a:t>
            </a:r>
            <a:r>
              <a:rPr lang="en-US" b="1" dirty="0"/>
              <a:t>immunities</a:t>
            </a:r>
            <a:r>
              <a:rPr lang="lt-LT" b="1" dirty="0"/>
              <a:t> – the issue surrounding all the models</a:t>
            </a:r>
          </a:p>
          <a:p>
            <a:pPr algn="just"/>
            <a:r>
              <a:rPr lang="en-US" b="1" dirty="0"/>
              <a:t>International tribunal </a:t>
            </a:r>
            <a:r>
              <a:rPr lang="en-US" dirty="0"/>
              <a:t>versus </a:t>
            </a:r>
            <a:r>
              <a:rPr lang="en-US" b="1" dirty="0"/>
              <a:t>Ukrainian court with international support </a:t>
            </a:r>
            <a:r>
              <a:rPr lang="en-US" dirty="0"/>
              <a:t>(so called hybrid): issues of legality and legitimacy</a:t>
            </a:r>
          </a:p>
          <a:p>
            <a:pPr algn="just"/>
            <a:r>
              <a:rPr lang="en-US" b="1" dirty="0"/>
              <a:t>Regional as international</a:t>
            </a:r>
            <a:r>
              <a:rPr lang="en-US" dirty="0"/>
              <a:t> (endorsement of UN</a:t>
            </a:r>
            <a:r>
              <a:rPr lang="lt-LT" dirty="0"/>
              <a:t> </a:t>
            </a:r>
            <a:r>
              <a:rPr lang="en-US" dirty="0"/>
              <a:t>GA</a:t>
            </a:r>
            <a:r>
              <a:rPr lang="lt-LT" dirty="0"/>
              <a:t>?</a:t>
            </a:r>
            <a:r>
              <a:rPr lang="en-US" dirty="0"/>
              <a:t>) or </a:t>
            </a:r>
            <a:r>
              <a:rPr lang="en-US" b="1" dirty="0"/>
              <a:t>international as regional </a:t>
            </a:r>
            <a:r>
              <a:rPr lang="lt-LT" b="1" dirty="0"/>
              <a:t>(</a:t>
            </a:r>
            <a:r>
              <a:rPr lang="en-US" dirty="0"/>
              <a:t>cross-regional support</a:t>
            </a:r>
            <a:r>
              <a:rPr lang="lt-LT" dirty="0"/>
              <a:t>): </a:t>
            </a:r>
            <a:r>
              <a:rPr lang="en-US" dirty="0"/>
              <a:t>possible </a:t>
            </a:r>
            <a:r>
              <a:rPr lang="en-US" b="1" dirty="0"/>
              <a:t>role of Council of Europe as a way forward</a:t>
            </a:r>
            <a:endParaRPr lang="en-US" dirty="0"/>
          </a:p>
          <a:p>
            <a:pPr algn="just"/>
            <a:r>
              <a:rPr lang="en-US" b="1" dirty="0"/>
              <a:t>Treaty between states </a:t>
            </a:r>
            <a:r>
              <a:rPr lang="en-US" dirty="0"/>
              <a:t>(Joint investigation team</a:t>
            </a:r>
            <a:r>
              <a:rPr lang="lt-LT" dirty="0"/>
              <a:t> (Eurojust)</a:t>
            </a:r>
            <a:r>
              <a:rPr lang="en-US" dirty="0"/>
              <a:t> countries</a:t>
            </a:r>
            <a:r>
              <a:rPr lang="lt-LT" dirty="0"/>
              <a:t> and UA</a:t>
            </a:r>
            <a:r>
              <a:rPr lang="en-US" dirty="0"/>
              <a:t>)</a:t>
            </a:r>
          </a:p>
          <a:p>
            <a:pPr algn="just"/>
            <a:r>
              <a:rPr lang="en-US" b="1" dirty="0"/>
              <a:t>Transfer of jurisdiction model </a:t>
            </a:r>
            <a:r>
              <a:rPr lang="en-US" dirty="0"/>
              <a:t>(European External Action Service proposal</a:t>
            </a:r>
            <a:r>
              <a:rPr lang="lt-LT" dirty="0"/>
              <a:t> based on MH</a:t>
            </a:r>
            <a:r>
              <a:rPr lang="en-US" dirty="0"/>
              <a:t>17 precedent)</a:t>
            </a:r>
          </a:p>
          <a:p>
            <a:pPr algn="just"/>
            <a:r>
              <a:rPr lang="en-US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Nuremberg is an example how history</a:t>
            </a:r>
            <a:r>
              <a:rPr lang="lt-LT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and truth</a:t>
            </a:r>
            <a:r>
              <a:rPr lang="en-US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can be manipulated through </a:t>
            </a:r>
            <a:r>
              <a:rPr lang="en-US" b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the legal process if the legal process is not d</a:t>
            </a:r>
            <a:r>
              <a:rPr lang="en-US" b="1" dirty="0">
                <a:solidFill>
                  <a:schemeClr val="tx1"/>
                </a:solidFill>
                <a:ea typeface="Calibri" panose="020F0502020204030204" pitchFamily="34" charset="0"/>
              </a:rPr>
              <a:t>one in the right way</a:t>
            </a:r>
            <a:r>
              <a:rPr lang="en-US" dirty="0">
                <a:solidFill>
                  <a:schemeClr val="tx1"/>
                </a:solidFill>
                <a:ea typeface="Calibri" panose="020F0502020204030204" pitchFamily="34" charset="0"/>
              </a:rPr>
              <a:t>. </a:t>
            </a:r>
            <a:endParaRPr lang="lt-LT" dirty="0">
              <a:solidFill>
                <a:schemeClr val="tx1"/>
              </a:solidFill>
              <a:ea typeface="Calibri" panose="020F0502020204030204" pitchFamily="34" charset="0"/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396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CEDEF30-9E20-3CD6-AAB6-F015E1BCF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WHEN?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6A6F4FA4-28BC-1ABE-2AE8-D1E5D6AA6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72356"/>
            <a:ext cx="9601200" cy="4399844"/>
          </a:xfrm>
        </p:spPr>
        <p:txBody>
          <a:bodyPr>
            <a:normAutofit/>
          </a:bodyPr>
          <a:lstStyle/>
          <a:p>
            <a:pPr algn="just"/>
            <a:r>
              <a:rPr lang="en-US" b="1" dirty="0">
                <a:solidFill>
                  <a:schemeClr val="tx1"/>
                </a:solidFill>
              </a:rPr>
              <a:t>Decision on the establishment of the Nuremberg tribunal </a:t>
            </a:r>
            <a:r>
              <a:rPr lang="en-US" dirty="0">
                <a:solidFill>
                  <a:schemeClr val="tx1"/>
                </a:solidFill>
              </a:rPr>
              <a:t>– 1942 January 13 St James Declaration in London. In 1946 September 30 tribunal was established.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More than 2 years of the full-scale aggression against Ukraine, more than 10 years from the annexation of Crimea – </a:t>
            </a:r>
            <a:r>
              <a:rPr lang="en-US" b="1" dirty="0">
                <a:solidFill>
                  <a:schemeClr val="tx1"/>
                </a:solidFill>
              </a:rPr>
              <a:t>too late or too early? </a:t>
            </a:r>
          </a:p>
          <a:p>
            <a:pPr algn="just"/>
            <a:r>
              <a:rPr lang="lt-LT" b="1" dirty="0">
                <a:solidFill>
                  <a:schemeClr val="tx1"/>
                </a:solidFill>
              </a:rPr>
              <a:t>First p</a:t>
            </a:r>
            <a:r>
              <a:rPr lang="en-US" b="1" dirty="0">
                <a:solidFill>
                  <a:schemeClr val="tx1"/>
                </a:solidFill>
              </a:rPr>
              <a:t>rocedural steps -</a:t>
            </a:r>
            <a:r>
              <a:rPr lang="lt-LT" b="1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interim office of prosecution - </a:t>
            </a:r>
            <a:r>
              <a:rPr lang="en-US" dirty="0">
                <a:solidFill>
                  <a:schemeClr val="tx1"/>
                </a:solidFill>
              </a:rPr>
              <a:t>I</a:t>
            </a:r>
            <a:r>
              <a:rPr lang="lt-LT" dirty="0">
                <a:solidFill>
                  <a:schemeClr val="tx1"/>
                </a:solidFill>
              </a:rPr>
              <a:t>nternational Centre for the Prosecution of the Crime of Aggression Against Ukraine </a:t>
            </a:r>
            <a:r>
              <a:rPr lang="lt-LT" b="1" dirty="0">
                <a:solidFill>
                  <a:schemeClr val="tx1"/>
                </a:solidFill>
              </a:rPr>
              <a:t>(ICPA)</a:t>
            </a:r>
            <a:r>
              <a:rPr lang="en-US" b="1" dirty="0">
                <a:solidFill>
                  <a:schemeClr val="tx1"/>
                </a:solidFill>
              </a:rPr>
              <a:t>: its role and mandate</a:t>
            </a:r>
          </a:p>
          <a:p>
            <a:pPr algn="just"/>
            <a:r>
              <a:rPr lang="en-US" dirty="0">
                <a:solidFill>
                  <a:schemeClr val="tx1"/>
                </a:solidFill>
              </a:rPr>
              <a:t>Other </a:t>
            </a:r>
            <a:r>
              <a:rPr lang="en-US" b="1" dirty="0">
                <a:solidFill>
                  <a:schemeClr val="tx1"/>
                </a:solidFill>
              </a:rPr>
              <a:t>procedural steps needed</a:t>
            </a:r>
            <a:r>
              <a:rPr lang="lt-LT" b="1" dirty="0">
                <a:solidFill>
                  <a:schemeClr val="tx1"/>
                </a:solidFill>
              </a:rPr>
              <a:t> for the establishment and cross-regional support</a:t>
            </a:r>
          </a:p>
          <a:p>
            <a:pPr algn="just"/>
            <a:r>
              <a:rPr lang="en-US" b="1" dirty="0">
                <a:solidFill>
                  <a:schemeClr val="tx1"/>
                </a:solidFill>
              </a:rPr>
              <a:t>UA victory as a prerequisite </a:t>
            </a:r>
            <a:r>
              <a:rPr lang="en-US" dirty="0">
                <a:solidFill>
                  <a:schemeClr val="tx1"/>
                </a:solidFill>
              </a:rPr>
              <a:t>for the</a:t>
            </a:r>
            <a:r>
              <a:rPr lang="lt-LT" dirty="0">
                <a:solidFill>
                  <a:schemeClr val="tx1"/>
                </a:solidFill>
              </a:rPr>
              <a:t> establishment of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lt-LT" dirty="0">
                <a:solidFill>
                  <a:schemeClr val="tx1"/>
                </a:solidFill>
              </a:rPr>
              <a:t>the Special </a:t>
            </a:r>
            <a:r>
              <a:rPr lang="en-US" dirty="0">
                <a:solidFill>
                  <a:schemeClr val="tx1"/>
                </a:solidFill>
              </a:rPr>
              <a:t>Tribunal?</a:t>
            </a:r>
            <a:endParaRPr lang="lt-LT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lt-LT" b="1" dirty="0">
                <a:solidFill>
                  <a:schemeClr val="tx1"/>
                </a:solidFill>
                <a:highlight>
                  <a:srgbClr val="FFFFFF"/>
                </a:highlight>
              </a:rPr>
              <a:t>"</a:t>
            </a:r>
            <a:r>
              <a:rPr lang="lt-LT" b="1" i="0" dirty="0">
                <a:solidFill>
                  <a:schemeClr val="tx1"/>
                </a:solidFill>
                <a:effectLst/>
                <a:highlight>
                  <a:srgbClr val="FFFFFF"/>
                </a:highlight>
              </a:rPr>
              <a:t>We have the means and the capacity to deal with our problems, if only we can find the political will</a:t>
            </a:r>
            <a:r>
              <a:rPr lang="en-US" b="1" i="0" dirty="0">
                <a:solidFill>
                  <a:schemeClr val="tx1"/>
                </a:solidFill>
                <a:effectLst/>
                <a:highlight>
                  <a:srgbClr val="FFFFFF"/>
                </a:highlight>
              </a:rPr>
              <a:t>” — </a:t>
            </a:r>
            <a:r>
              <a:rPr lang="lt-LT" b="1" i="0" dirty="0">
                <a:solidFill>
                  <a:schemeClr val="tx1"/>
                </a:solidFill>
                <a:effectLst/>
                <a:highlight>
                  <a:srgbClr val="FFFFFF"/>
                </a:highlight>
              </a:rPr>
              <a:t>Kofi Annan</a:t>
            </a:r>
            <a:endParaRPr lang="en-US" b="1" i="0" dirty="0">
              <a:solidFill>
                <a:schemeClr val="tx1"/>
              </a:solidFill>
              <a:effectLst/>
              <a:highlight>
                <a:srgbClr val="FF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14429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9F409188-AA57-B8BF-74DB-F50BFA813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Thank You!</a:t>
            </a:r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1EBEF9A3-9208-4AEC-8E4B-D8416D884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lt-LT" sz="2000" b="1" dirty="0"/>
              <a:t>Follow me on Linkedin for updates:</a:t>
            </a:r>
          </a:p>
          <a:p>
            <a:r>
              <a:rPr lang="lt-LT" sz="2000" dirty="0"/>
              <a:t>Gabija Grigaite-Daugirde, PhD</a:t>
            </a:r>
          </a:p>
          <a:p>
            <a:r>
              <a:rPr lang="lt-LT" sz="2000" b="1" dirty="0"/>
              <a:t>Or X:</a:t>
            </a:r>
            <a:r>
              <a:rPr lang="lt-LT" sz="2000" dirty="0"/>
              <a:t> @GGDaugirde</a:t>
            </a:r>
          </a:p>
        </p:txBody>
      </p:sp>
      <p:pic>
        <p:nvPicPr>
          <p:cNvPr id="8" name="Paveikslėlio vietos rezervavimo ženklas 7" descr="Paveikslėlis, kuriame yra lauko, naktis, Komercinis pastatas, pastatas&#10;&#10;Automatiškai sugeneruotas aprašymas">
            <a:extLst>
              <a:ext uri="{FF2B5EF4-FFF2-40B4-BE49-F238E27FC236}">
                <a16:creationId xmlns:a16="http://schemas.microsoft.com/office/drawing/2014/main" id="{DF32BCFA-FFEC-D42A-D11D-880174C0D41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4" r="209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47183107"/>
      </p:ext>
    </p:extLst>
  </p:cSld>
  <p:clrMapOvr>
    <a:masterClrMapping/>
  </p:clrMapOvr>
</p:sld>
</file>

<file path=ppt/theme/theme1.xml><?xml version="1.0" encoding="utf-8"?>
<a:theme xmlns:a="http://schemas.openxmlformats.org/drawingml/2006/main" name="Apkirpimas">
  <a:themeElements>
    <a:clrScheme name="Apkirpimas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Apkirpimas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Apkirpimas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Apkirpimas</Template>
  <TotalTime>785</TotalTime>
  <Words>457</Words>
  <Application>Microsoft Office PowerPoint</Application>
  <PresentationFormat>Plačiaekranė</PresentationFormat>
  <Paragraphs>40</Paragraphs>
  <Slides>5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2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5</vt:i4>
      </vt:variant>
    </vt:vector>
  </HeadingPairs>
  <TitlesOfParts>
    <vt:vector size="8" baseType="lpstr">
      <vt:lpstr>Calibri</vt:lpstr>
      <vt:lpstr>Franklin Gothic Book</vt:lpstr>
      <vt:lpstr>Apkirpimas</vt:lpstr>
      <vt:lpstr>Special tribunal for the CRIME OF Aggression against ukraine: why, how, when?</vt:lpstr>
      <vt:lpstr>WHY?</vt:lpstr>
      <vt:lpstr>HOW?</vt:lpstr>
      <vt:lpstr>WHEN?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Accountability for  Aggression against ukraine</dc:title>
  <dc:creator>Gabija Grigaitė-Daugirdė</dc:creator>
  <cp:lastModifiedBy>Gabija Grigaitė-Daugirdė</cp:lastModifiedBy>
  <cp:revision>12</cp:revision>
  <dcterms:created xsi:type="dcterms:W3CDTF">2024-03-14T11:25:03Z</dcterms:created>
  <dcterms:modified xsi:type="dcterms:W3CDTF">2024-05-21T13:15:29Z</dcterms:modified>
</cp:coreProperties>
</file>