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15" r:id="rId2"/>
    <p:sldId id="493" r:id="rId3"/>
    <p:sldId id="535" r:id="rId4"/>
    <p:sldId id="566" r:id="rId5"/>
    <p:sldId id="567" r:id="rId6"/>
    <p:sldId id="577" r:id="rId7"/>
    <p:sldId id="528" r:id="rId8"/>
    <p:sldId id="598" r:id="rId9"/>
    <p:sldId id="569" r:id="rId10"/>
    <p:sldId id="600" r:id="rId11"/>
    <p:sldId id="564" r:id="rId12"/>
    <p:sldId id="588" r:id="rId13"/>
    <p:sldId id="602" r:id="rId14"/>
    <p:sldId id="432" r:id="rId15"/>
    <p:sldId id="603" r:id="rId16"/>
    <p:sldId id="565" r:id="rId17"/>
    <p:sldId id="572" r:id="rId18"/>
    <p:sldId id="609" r:id="rId19"/>
    <p:sldId id="614" r:id="rId20"/>
    <p:sldId id="615" r:id="rId21"/>
    <p:sldId id="616" r:id="rId22"/>
    <p:sldId id="514" r:id="rId23"/>
    <p:sldId id="570" r:id="rId24"/>
    <p:sldId id="612" r:id="rId25"/>
    <p:sldId id="574" r:id="rId26"/>
    <p:sldId id="61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36CA3F48-E95F-41DF-BDF8-9FD1484FA79B}">
          <p14:sldIdLst>
            <p14:sldId id="315"/>
          </p14:sldIdLst>
        </p14:section>
        <p14:section name="Untitled Section" id="{C1F48A1F-E100-4A0E-83AE-8CCC4E5AB457}">
          <p14:sldIdLst>
            <p14:sldId id="493"/>
            <p14:sldId id="535"/>
            <p14:sldId id="566"/>
            <p14:sldId id="567"/>
            <p14:sldId id="577"/>
            <p14:sldId id="528"/>
            <p14:sldId id="598"/>
            <p14:sldId id="569"/>
            <p14:sldId id="600"/>
            <p14:sldId id="564"/>
            <p14:sldId id="588"/>
            <p14:sldId id="602"/>
            <p14:sldId id="432"/>
            <p14:sldId id="603"/>
            <p14:sldId id="565"/>
            <p14:sldId id="572"/>
            <p14:sldId id="609"/>
            <p14:sldId id="614"/>
            <p14:sldId id="615"/>
            <p14:sldId id="616"/>
            <p14:sldId id="514"/>
            <p14:sldId id="570"/>
            <p14:sldId id="612"/>
            <p14:sldId id="574"/>
            <p14:sldId id="6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904"/>
    <a:srgbClr val="F7CD12"/>
    <a:srgbClr val="FFF612"/>
    <a:srgbClr val="152660"/>
    <a:srgbClr val="1D3485"/>
    <a:srgbClr val="ED1A37"/>
    <a:srgbClr val="0033CC"/>
    <a:srgbClr val="FFFFFF"/>
    <a:srgbClr val="000F6F"/>
    <a:srgbClr val="F0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48" autoAdjust="0"/>
    <p:restoredTop sz="94694" autoAdjust="0"/>
  </p:normalViewPr>
  <p:slideViewPr>
    <p:cSldViewPr>
      <p:cViewPr varScale="1">
        <p:scale>
          <a:sx n="117" d="100"/>
          <a:sy n="117" d="100"/>
        </p:scale>
        <p:origin x="1056" y="168"/>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3206"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856783F-A1B3-4395-A400-D7225A2E9074}" type="datetimeFigureOut">
              <a:rPr lang="en-US"/>
              <a:pPr>
                <a:defRPr/>
              </a:pPr>
              <a:t>5/28/24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35A740A-F691-4D65-B592-7AB1901253AA}" type="slidenum">
              <a:rPr lang="en-GB"/>
              <a:pPr>
                <a:defRPr/>
              </a:pPr>
              <a:t>‹nr.›</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1:29:24.137"/>
    </inkml:context>
    <inkml:brush xml:id="br0">
      <inkml:brushProperty name="width" value="0.5" units="cm"/>
      <inkml:brushProperty name="height" value="1" units="cm"/>
      <inkml:brushProperty name="color" value="#FCD904"/>
      <inkml:brushProperty name="tip" value="rectangle"/>
      <inkml:brushProperty name="rasterOp" value="maskPen"/>
      <inkml:brushProperty name="ignorePressure" value="1"/>
    </inkml:brush>
  </inkml:definitions>
  <inkml:trace contextRef="#ctx0" brushRef="#br0">0 115,'17'1,"0"1,0 0,24 8,30 5,416-5,-311-12,361 3,410-3,-198-26,234-1,-803 30,747-12,142 1,-646 12,229-17,-516 5,630-23,173 19,-473 10,-326 4,-122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2T18:47:16.916"/>
    </inkml:context>
    <inkml:brush xml:id="br0">
      <inkml:brushProperty name="width" value="0.3" units="cm"/>
      <inkml:brushProperty name="height" value="0.6" units="cm"/>
      <inkml:brushProperty name="color" value="#FCD904"/>
      <inkml:brushProperty name="tip" value="rectangle"/>
      <inkml:brushProperty name="rasterOp" value="maskPen"/>
      <inkml:brushProperty name="ignorePressure" value="1"/>
    </inkml:brush>
  </inkml:definitions>
  <inkml:trace contextRef="#ctx0" brushRef="#br0">1 266,'4'1,"0"0,0 0,0 0,0 0,0 1,0 0,6 3,17 8,225 44,3-11,399 21,516-82,-61-41,-271 15,725-97,-916 91,-2 35,-387 9,551-31,-531 20,-223 11,683-20,231 8,166-27,-625 26,-377 13,200 21,205 37,-471-49,86 18,-137-20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2T18:47:16.917"/>
    </inkml:context>
    <inkml:brush xml:id="br0">
      <inkml:brushProperty name="width" value="0.3" units="cm"/>
      <inkml:brushProperty name="height" value="0.6" units="cm"/>
      <inkml:brushProperty name="color" value="#FCD904"/>
      <inkml:brushProperty name="tip" value="rectangle"/>
      <inkml:brushProperty name="rasterOp" value="maskPen"/>
      <inkml:brushProperty name="ignorePressure" value="1"/>
    </inkml:brush>
  </inkml:definitions>
  <inkml:trace contextRef="#ctx0" brushRef="#br0">1 0,'33'14,"1"-2,0-2,1 0,0-3,36 4,-30-5,947 87,5-83,-771-11,465 2,496-3,-857-7,86-1,1173 10,-1323-20,-71 2,164 16,-175 4,-54-2,-109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1:29:26.797"/>
    </inkml:context>
    <inkml:brush xml:id="br0">
      <inkml:brushProperty name="width" value="0.5" units="cm"/>
      <inkml:brushProperty name="height" value="1" units="cm"/>
      <inkml:brushProperty name="color" value="#FCD904"/>
      <inkml:brushProperty name="tip" value="rectangle"/>
      <inkml:brushProperty name="rasterOp" value="maskPen"/>
      <inkml:brushProperty name="ignorePressure" value="1"/>
    </inkml:brush>
  </inkml:definitions>
  <inkml:trace contextRef="#ctx0" brushRef="#br0">1 97,'154'11,"550"-5,-1-30,-589 19,47-1,620-15,-602 22,417-2,-366-8,100-1,141-9,-21 0,1502 18,-887 3,-836 8,5 0,1043-11,-1260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1:29:29.821"/>
    </inkml:context>
    <inkml:brush xml:id="br0">
      <inkml:brushProperty name="width" value="0.5" units="cm"/>
      <inkml:brushProperty name="height" value="1" units="cm"/>
      <inkml:brushProperty name="color" value="#FCD904"/>
      <inkml:brushProperty name="tip" value="rectangle"/>
      <inkml:brushProperty name="rasterOp" value="maskPen"/>
      <inkml:brushProperty name="ignorePressure" value="1"/>
    </inkml:brush>
  </inkml:definitions>
  <inkml:trace contextRef="#ctx0" brushRef="#br0">0 229,'135'0,"558"-26,-149-47,150-18,84 53,1962 39,-1472-2,-1041 13,-120-4,196 28,52 3,167-37,-277-4,-216 1,0-2,51-12,-52 9,0 1,0 1,30 0,-17 3,70-12,-29 2,123-2,-184 12,0-1,22-4,35-4,22 10,-84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1:29:33.086"/>
    </inkml:context>
    <inkml:brush xml:id="br0">
      <inkml:brushProperty name="width" value="0.5" units="cm"/>
      <inkml:brushProperty name="height" value="1" units="cm"/>
      <inkml:brushProperty name="color" value="#FCD904"/>
      <inkml:brushProperty name="tip" value="rectangle"/>
      <inkml:brushProperty name="rasterOp" value="maskPen"/>
      <inkml:brushProperty name="ignorePressure" value="1"/>
    </inkml:brush>
  </inkml:definitions>
  <inkml:trace contextRef="#ctx0" brushRef="#br0">0 0,'609'42,"-404"-27,213-13,-220-4,-118 2,0 4,90 16,-88-10,2-4,123-6,-85-2,-57 1,320 13,52-2,-273-12,87 2,-239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1:29:37.149"/>
    </inkml:context>
    <inkml:brush xml:id="br0">
      <inkml:brushProperty name="width" value="0.5" units="cm"/>
      <inkml:brushProperty name="height" value="1" units="cm"/>
      <inkml:brushProperty name="color" value="#FCD904"/>
      <inkml:brushProperty name="tip" value="rectangle"/>
      <inkml:brushProperty name="rasterOp" value="maskPen"/>
      <inkml:brushProperty name="ignorePressure" value="1"/>
    </inkml:brush>
  </inkml:definitions>
  <inkml:trace contextRef="#ctx0" brushRef="#br0">0 229,'304'-12,"40"4,-231 9,-96-2,-1-1,0-1,1 0,22-8,-22 6,0 1,0 0,34-3,-15 8,-26 0,0 0,0-1,0-1,0 1,13-4,-22 4,-1 0,0 0,0 0,0 0,1 0,-1 0,0 0,0 0,0 0,0 0,1 0,-1 0,0 0,0 0,0 0,1 0,-1 0,0-1,0 1,0 0,0 0,1 0,-1 0,0 0,0 0,0 0,0-1,0 1,0 0,0 0,1 0,-1 0,0-1,0 1,0 0,0 0,0 0,0-1,0 1,0 0,0 0,0 0,0 0,0-1,0 1,0 0,0 0,0 0,0-1,0 1,0 0,0 0,0 0,-1 0,1-1,0 1,0 0,0 0,-15-9,-22-2,-34-1,1 2,-1 4,-1 3,1 4,0 2,-74 13,85-4,-69 24,12-3,171-34,-20 2,196 0,197-6,-358-2,124-30,-141 27,1 3,55-1,36-4,41-19,-177 30,251-16,-75 7,-24 0,-24 1,10-1,-2 1,0-1,3 1,-5 0,1274 9,-1275 10,4 0,-58-9,87 12,199 12,1-25,-148-2,1116 2,-1325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2T18:47:16.913"/>
    </inkml:context>
    <inkml:brush xml:id="br0">
      <inkml:brushProperty name="width" value="0.3" units="cm"/>
      <inkml:brushProperty name="height" value="0.6" units="cm"/>
      <inkml:brushProperty name="color" value="#FCD904"/>
      <inkml:brushProperty name="tip" value="rectangle"/>
      <inkml:brushProperty name="rasterOp" value="maskPen"/>
      <inkml:brushProperty name="ignorePressure" value="1"/>
    </inkml:brush>
  </inkml:definitions>
  <inkml:trace contextRef="#ctx0" brushRef="#br0">1 56,'612'2,"506"-3,-8-24,-642-6,-425 31,1 1,61 12,7 0,721-1,-540-14,-243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2T18:47:16.914"/>
    </inkml:context>
    <inkml:brush xml:id="br0">
      <inkml:brushProperty name="width" value="0.3" units="cm"/>
      <inkml:brushProperty name="height" value="0.6" units="cm"/>
      <inkml:brushProperty name="color" value="#FCD904"/>
      <inkml:brushProperty name="tip" value="rectangle"/>
      <inkml:brushProperty name="rasterOp" value="maskPen"/>
      <inkml:brushProperty name="ignorePressure" value="1"/>
    </inkml:brush>
  </inkml:definitions>
  <inkml:trace contextRef="#ctx0" brushRef="#br0">0 24,'15'1,"0"2,0 0,-1 1,0 0,1 1,-1 0,-1 2,18 9,32 14,-17-14,0-2,1-2,53 7,147 6,430-16,-396-11,-271 2,914-28,316-112,-834 113,4 29,-135 1,490 26,-63 0,-648-29,557 14,-241 2,116-6,119 8,317 21,8-39,-384-3,831 3,-1181 10,-2 0,397-11,-583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2T18:47:16.914"/>
    </inkml:context>
    <inkml:brush xml:id="br0">
      <inkml:brushProperty name="width" value="0.3" units="cm"/>
      <inkml:brushProperty name="height" value="0.6" units="cm"/>
      <inkml:brushProperty name="color" value="#FCD904"/>
      <inkml:brushProperty name="tip" value="rectangle"/>
      <inkml:brushProperty name="rasterOp" value="maskPen"/>
      <inkml:brushProperty name="ignorePressure" value="1"/>
    </inkml:brush>
  </inkml:definitions>
  <inkml:trace contextRef="#ctx0" brushRef="#br0">1 0,'446'28,"-218"-9,667 15,10-36,-312-1,-551 3,1676-14,-1153 21,-231 3,-81-4,331 4,-471 0,-3 0,40-11,-132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2T18:47:16.915"/>
    </inkml:context>
    <inkml:brush xml:id="br0">
      <inkml:brushProperty name="width" value="0.3" units="cm"/>
      <inkml:brushProperty name="height" value="0.6" units="cm"/>
      <inkml:brushProperty name="color" value="#FCD904"/>
      <inkml:brushProperty name="tip" value="rectangle"/>
      <inkml:brushProperty name="rasterOp" value="maskPen"/>
      <inkml:brushProperty name="ignorePressure" value="1"/>
    </inkml:brush>
  </inkml:definitions>
  <inkml:trace contextRef="#ctx0" brushRef="#br0">0 42,'213'8,"-32"1,1093-6,-697-5,-156-16,-108 2,240 11,146-5,346 0,-646 12,5441-2,-5793 2,83 16,-87-11,0-1,58 0,-118-10,-11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A39A22A-EC11-421B-988C-0F61FDD0EE31}" type="datetimeFigureOut">
              <a:rPr lang="en-US"/>
              <a:pPr>
                <a:defRPr/>
              </a:pPr>
              <a:t>5/28/24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A6BBF76-2DDF-4F40-8E95-5AA930EE2FE8}" type="slidenum">
              <a:rPr lang="en-GB"/>
              <a:pPr>
                <a:defRPr/>
              </a:pPr>
              <a:t>‹nr.›</a:t>
            </a:fld>
            <a:endParaRPr lang="en-GB"/>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pic>
        <p:nvPicPr>
          <p:cNvPr id="7" name="Picture 6" descr="A group of soldiers in a field&#10;&#10;Description automatically generated">
            <a:extLst>
              <a:ext uri="{FF2B5EF4-FFF2-40B4-BE49-F238E27FC236}">
                <a16:creationId xmlns:a16="http://schemas.microsoft.com/office/drawing/2014/main" id="{D16130BB-22F2-E33F-55A9-0B4E58545BBC}"/>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harpenSoften amount="10000"/>
                    </a14:imgEffect>
                    <a14:imgEffect>
                      <a14:colorTemperature colorTemp="7077"/>
                    </a14:imgEffect>
                    <a14:imgEffect>
                      <a14:saturation sat="110000"/>
                    </a14:imgEffect>
                    <a14:imgEffect>
                      <a14:brightnessContrast bright="-5000" contrast="10000"/>
                    </a14:imgEffect>
                  </a14:imgLayer>
                </a14:imgProps>
              </a:ext>
              <a:ext uri="{28A0092B-C50C-407E-A947-70E740481C1C}">
                <a14:useLocalDpi xmlns:a14="http://schemas.microsoft.com/office/drawing/2010/main"/>
              </a:ext>
            </a:extLst>
          </a:blip>
          <a:srcRect/>
          <a:stretch/>
        </p:blipFill>
        <p:spPr>
          <a:xfrm>
            <a:off x="0" y="-673543"/>
            <a:ext cx="9143488" cy="6118767"/>
          </a:xfrm>
          <a:prstGeom prst="rect">
            <a:avLst/>
          </a:prstGeom>
        </p:spPr>
      </p:pic>
      <p:sp>
        <p:nvSpPr>
          <p:cNvPr id="14" name="Rectangle 13">
            <a:extLst>
              <a:ext uri="{FF2B5EF4-FFF2-40B4-BE49-F238E27FC236}">
                <a16:creationId xmlns:a16="http://schemas.microsoft.com/office/drawing/2014/main" id="{432094E1-6858-0D1A-9F77-5D80C5ABC004}"/>
              </a:ext>
            </a:extLst>
          </p:cNvPr>
          <p:cNvSpPr/>
          <p:nvPr userDrawn="1"/>
        </p:nvSpPr>
        <p:spPr>
          <a:xfrm>
            <a:off x="0" y="3429000"/>
            <a:ext cx="9144000" cy="2016224"/>
          </a:xfrm>
          <a:prstGeom prst="rect">
            <a:avLst/>
          </a:prstGeom>
          <a:gradFill>
            <a:gsLst>
              <a:gs pos="43000">
                <a:schemeClr val="bg1">
                  <a:alpha val="0"/>
                </a:schemeClr>
              </a:gs>
              <a:gs pos="6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29"/>
          <p:cNvSpPr>
            <a:spLocks noGrp="1"/>
          </p:cNvSpPr>
          <p:nvPr>
            <p:ph type="body" sz="quarter" idx="13" hasCustomPrompt="1"/>
          </p:nvPr>
        </p:nvSpPr>
        <p:spPr>
          <a:xfrm>
            <a:off x="540000" y="5013176"/>
            <a:ext cx="8064000" cy="1512168"/>
          </a:xfrm>
          <a:effectLst>
            <a:outerShdw blurRad="50800" dist="12700" dir="4800000" algn="ctr" rotWithShape="0">
              <a:schemeClr val="tx1">
                <a:alpha val="15000"/>
              </a:schemeClr>
            </a:outerShdw>
          </a:effectLst>
        </p:spPr>
        <p:txBody>
          <a:bodyPr anchor="ctr"/>
          <a:lstStyle>
            <a:lvl1pPr marL="0" indent="0" algn="ctr">
              <a:spcBef>
                <a:spcPts val="0"/>
              </a:spcBef>
              <a:buNone/>
              <a:defRPr sz="4000" b="1">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endParaRPr lang="en-GB" dirty="0"/>
          </a:p>
        </p:txBody>
      </p:sp>
    </p:spTree>
    <p:extLst>
      <p:ext uri="{BB962C8B-B14F-4D97-AF65-F5344CB8AC3E}">
        <p14:creationId xmlns:p14="http://schemas.microsoft.com/office/powerpoint/2010/main" val="412321034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1"/>
        </a:solidFill>
        <a:effectLst/>
      </p:bgPr>
    </p:bg>
    <p:spTree>
      <p:nvGrpSpPr>
        <p:cNvPr id="1" name=""/>
        <p:cNvGrpSpPr/>
        <p:nvPr/>
      </p:nvGrpSpPr>
      <p:grpSpPr>
        <a:xfrm>
          <a:off x="0" y="0"/>
          <a:ext cx="0" cy="0"/>
          <a:chOff x="0" y="0"/>
          <a:chExt cx="0" cy="0"/>
        </a:xfrm>
      </p:grpSpPr>
      <p:pic>
        <p:nvPicPr>
          <p:cNvPr id="3" name="Picture 2" descr="A group of soldiers in a trench&#10;&#10;Description automatically generated">
            <a:extLst>
              <a:ext uri="{FF2B5EF4-FFF2-40B4-BE49-F238E27FC236}">
                <a16:creationId xmlns:a16="http://schemas.microsoft.com/office/drawing/2014/main" id="{2D5566B4-AF26-5008-27E3-CA18F4425F51}"/>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harpenSoften amount="6000"/>
                    </a14:imgEffect>
                    <a14:imgEffect>
                      <a14:colorTemperature colorTemp="7010"/>
                    </a14:imgEffect>
                    <a14:imgEffect>
                      <a14:saturation sat="110000"/>
                    </a14:imgEffect>
                    <a14:imgEffect>
                      <a14:brightnessContrast bright="1000" contrast="20000"/>
                    </a14:imgEffect>
                  </a14:imgLayer>
                </a14:imgProps>
              </a:ext>
              <a:ext uri="{28A0092B-C50C-407E-A947-70E740481C1C}">
                <a14:useLocalDpi xmlns:a14="http://schemas.microsoft.com/office/drawing/2010/main"/>
              </a:ext>
            </a:extLst>
          </a:blip>
          <a:stretch>
            <a:fillRect/>
          </a:stretch>
        </p:blipFill>
        <p:spPr>
          <a:xfrm>
            <a:off x="0" y="-459432"/>
            <a:ext cx="9144000" cy="5143500"/>
          </a:xfrm>
          <a:prstGeom prst="rect">
            <a:avLst/>
          </a:prstGeom>
        </p:spPr>
      </p:pic>
      <p:sp>
        <p:nvSpPr>
          <p:cNvPr id="6" name="Text Placeholder 29">
            <a:extLst>
              <a:ext uri="{FF2B5EF4-FFF2-40B4-BE49-F238E27FC236}">
                <a16:creationId xmlns:a16="http://schemas.microsoft.com/office/drawing/2014/main" id="{3146EB24-C148-41BA-A1FD-3A2D9A7C336F}"/>
              </a:ext>
            </a:extLst>
          </p:cNvPr>
          <p:cNvSpPr>
            <a:spLocks noGrp="1"/>
          </p:cNvSpPr>
          <p:nvPr>
            <p:ph type="body" sz="quarter" idx="14" hasCustomPrompt="1"/>
          </p:nvPr>
        </p:nvSpPr>
        <p:spPr>
          <a:xfrm>
            <a:off x="540000" y="5013176"/>
            <a:ext cx="8064000" cy="1512168"/>
          </a:xfrm>
          <a:effectLst>
            <a:outerShdw blurRad="50800" dist="12700" dir="4800000" algn="ctr" rotWithShape="0">
              <a:schemeClr val="tx1">
                <a:alpha val="15000"/>
              </a:schemeClr>
            </a:outerShdw>
          </a:effectLst>
        </p:spPr>
        <p:txBody>
          <a:bodyPr anchor="ctr"/>
          <a:lstStyle>
            <a:lvl1pPr marL="0" indent="0" algn="ctr">
              <a:spcBef>
                <a:spcPts val="0"/>
              </a:spcBef>
              <a:buNone/>
              <a:defRPr sz="32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endParaRPr lang="en-GB" dirty="0"/>
          </a:p>
        </p:txBody>
      </p:sp>
      <p:sp>
        <p:nvSpPr>
          <p:cNvPr id="2" name="Rectangle 1">
            <a:extLst>
              <a:ext uri="{FF2B5EF4-FFF2-40B4-BE49-F238E27FC236}">
                <a16:creationId xmlns:a16="http://schemas.microsoft.com/office/drawing/2014/main" id="{F4554CA1-01C9-183A-069F-29F78F2DD1AB}"/>
              </a:ext>
            </a:extLst>
          </p:cNvPr>
          <p:cNvSpPr/>
          <p:nvPr userDrawn="1"/>
        </p:nvSpPr>
        <p:spPr>
          <a:xfrm>
            <a:off x="0" y="3140968"/>
            <a:ext cx="9144000" cy="1656184"/>
          </a:xfrm>
          <a:prstGeom prst="rect">
            <a:avLst/>
          </a:prstGeom>
          <a:gradFill>
            <a:gsLst>
              <a:gs pos="72000">
                <a:schemeClr val="tx1">
                  <a:alpha val="0"/>
                </a:schemeClr>
              </a:gs>
              <a:gs pos="95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3447630"/>
      </p:ext>
    </p:extLst>
  </p:cSld>
  <p:clrMapOvr>
    <a:masterClrMapping/>
  </p:clrMapOvr>
  <mc:AlternateContent xmlns:mc="http://schemas.openxmlformats.org/markup-compatibility/2006" xmlns:p14="http://schemas.microsoft.com/office/powerpoint/2010/main">
    <mc:Choice Requires="p14">
      <p:transition spd="slow" p14:dur="2000" advTm="4000">
        <p:fade/>
      </p:transition>
    </mc:Choice>
    <mc:Fallback xmlns="">
      <p:transition spd="slow"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tx1"/>
        </a:solidFill>
        <a:effectLst/>
      </p:bgPr>
    </p:bg>
    <p:spTree>
      <p:nvGrpSpPr>
        <p:cNvPr id="1" name=""/>
        <p:cNvGrpSpPr/>
        <p:nvPr/>
      </p:nvGrpSpPr>
      <p:grpSpPr>
        <a:xfrm>
          <a:off x="0" y="0"/>
          <a:ext cx="0" cy="0"/>
          <a:chOff x="0" y="0"/>
          <a:chExt cx="0" cy="0"/>
        </a:xfrm>
      </p:grpSpPr>
      <p:pic>
        <p:nvPicPr>
          <p:cNvPr id="4" name="Picture 3" descr="A group of people standing in a destroyed area&#10;&#10;Description automatically generated">
            <a:extLst>
              <a:ext uri="{FF2B5EF4-FFF2-40B4-BE49-F238E27FC236}">
                <a16:creationId xmlns:a16="http://schemas.microsoft.com/office/drawing/2014/main" id="{F7EADC68-4D43-F57D-6B56-C11F11ECF19D}"/>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9144000" cy="4797152"/>
          </a:xfrm>
          <a:prstGeom prst="rect">
            <a:avLst/>
          </a:prstGeom>
        </p:spPr>
      </p:pic>
      <p:sp>
        <p:nvSpPr>
          <p:cNvPr id="6" name="Text Placeholder 29">
            <a:extLst>
              <a:ext uri="{FF2B5EF4-FFF2-40B4-BE49-F238E27FC236}">
                <a16:creationId xmlns:a16="http://schemas.microsoft.com/office/drawing/2014/main" id="{3146EB24-C148-41BA-A1FD-3A2D9A7C336F}"/>
              </a:ext>
            </a:extLst>
          </p:cNvPr>
          <p:cNvSpPr>
            <a:spLocks noGrp="1"/>
          </p:cNvSpPr>
          <p:nvPr>
            <p:ph type="body" sz="quarter" idx="14" hasCustomPrompt="1"/>
          </p:nvPr>
        </p:nvSpPr>
        <p:spPr>
          <a:xfrm>
            <a:off x="540000" y="5013176"/>
            <a:ext cx="8064000" cy="1512168"/>
          </a:xfrm>
          <a:effectLst>
            <a:outerShdw blurRad="50800" dist="12700" dir="4800000" algn="ctr" rotWithShape="0">
              <a:schemeClr val="tx1">
                <a:alpha val="15000"/>
              </a:schemeClr>
            </a:outerShdw>
          </a:effectLst>
        </p:spPr>
        <p:txBody>
          <a:bodyPr anchor="ctr"/>
          <a:lstStyle>
            <a:lvl1pPr marL="0" indent="0" algn="ctr">
              <a:spcBef>
                <a:spcPts val="0"/>
              </a:spcBef>
              <a:buNone/>
              <a:defRPr sz="32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endParaRPr lang="en-GB" dirty="0"/>
          </a:p>
        </p:txBody>
      </p:sp>
      <p:sp>
        <p:nvSpPr>
          <p:cNvPr id="2" name="Rectangle 1">
            <a:extLst>
              <a:ext uri="{FF2B5EF4-FFF2-40B4-BE49-F238E27FC236}">
                <a16:creationId xmlns:a16="http://schemas.microsoft.com/office/drawing/2014/main" id="{57F599B3-0619-D9CF-7E09-9618FE6E45D8}"/>
              </a:ext>
            </a:extLst>
          </p:cNvPr>
          <p:cNvSpPr/>
          <p:nvPr userDrawn="1"/>
        </p:nvSpPr>
        <p:spPr>
          <a:xfrm>
            <a:off x="0" y="3140968"/>
            <a:ext cx="9144000" cy="1656184"/>
          </a:xfrm>
          <a:prstGeom prst="rect">
            <a:avLst/>
          </a:prstGeom>
          <a:gradFill>
            <a:gsLst>
              <a:gs pos="72000">
                <a:schemeClr val="tx1">
                  <a:alpha val="0"/>
                </a:schemeClr>
              </a:gs>
              <a:gs pos="95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6499547"/>
      </p:ext>
    </p:extLst>
  </p:cSld>
  <p:clrMapOvr>
    <a:masterClrMapping/>
  </p:clrMapOvr>
  <mc:AlternateContent xmlns:mc="http://schemas.openxmlformats.org/markup-compatibility/2006" xmlns:p14="http://schemas.microsoft.com/office/powerpoint/2010/main">
    <mc:Choice Requires="p14">
      <p:transition spd="slow" p14:dur="2000" advTm="4000">
        <p:fade/>
      </p:transition>
    </mc:Choice>
    <mc:Fallback xmlns="">
      <p:transition spd="slow"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tx1"/>
        </a:solidFill>
        <a:effectLst/>
      </p:bgPr>
    </p:bg>
    <p:spTree>
      <p:nvGrpSpPr>
        <p:cNvPr id="1" name=""/>
        <p:cNvGrpSpPr/>
        <p:nvPr/>
      </p:nvGrpSpPr>
      <p:grpSpPr>
        <a:xfrm>
          <a:off x="0" y="0"/>
          <a:ext cx="0" cy="0"/>
          <a:chOff x="0" y="0"/>
          <a:chExt cx="0" cy="0"/>
        </a:xfrm>
      </p:grpSpPr>
      <p:pic>
        <p:nvPicPr>
          <p:cNvPr id="5" name="Picture 4" descr="A close up of a phone screen&#10;&#10;Description automatically generated">
            <a:extLst>
              <a:ext uri="{FF2B5EF4-FFF2-40B4-BE49-F238E27FC236}">
                <a16:creationId xmlns:a16="http://schemas.microsoft.com/office/drawing/2014/main" id="{A03EF063-A0F4-8665-B32C-5DEE7D409F9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797152"/>
          </a:xfrm>
          <a:prstGeom prst="rect">
            <a:avLst/>
          </a:prstGeom>
        </p:spPr>
      </p:pic>
      <p:sp>
        <p:nvSpPr>
          <p:cNvPr id="6" name="Text Placeholder 29">
            <a:extLst>
              <a:ext uri="{FF2B5EF4-FFF2-40B4-BE49-F238E27FC236}">
                <a16:creationId xmlns:a16="http://schemas.microsoft.com/office/drawing/2014/main" id="{3146EB24-C148-41BA-A1FD-3A2D9A7C336F}"/>
              </a:ext>
            </a:extLst>
          </p:cNvPr>
          <p:cNvSpPr>
            <a:spLocks noGrp="1"/>
          </p:cNvSpPr>
          <p:nvPr>
            <p:ph type="body" sz="quarter" idx="14" hasCustomPrompt="1"/>
          </p:nvPr>
        </p:nvSpPr>
        <p:spPr>
          <a:xfrm>
            <a:off x="540000" y="5013176"/>
            <a:ext cx="8064000" cy="1512168"/>
          </a:xfrm>
          <a:effectLst>
            <a:outerShdw blurRad="50800" dist="12700" dir="4800000" algn="ctr" rotWithShape="0">
              <a:schemeClr val="tx1">
                <a:alpha val="15000"/>
              </a:schemeClr>
            </a:outerShdw>
          </a:effectLst>
        </p:spPr>
        <p:txBody>
          <a:bodyPr anchor="ctr"/>
          <a:lstStyle>
            <a:lvl1pPr marL="0" indent="0" algn="ctr">
              <a:spcBef>
                <a:spcPts val="0"/>
              </a:spcBef>
              <a:buNone/>
              <a:defRPr sz="32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endParaRPr lang="en-GB" dirty="0"/>
          </a:p>
        </p:txBody>
      </p:sp>
      <p:sp>
        <p:nvSpPr>
          <p:cNvPr id="2" name="Rectangle 1">
            <a:extLst>
              <a:ext uri="{FF2B5EF4-FFF2-40B4-BE49-F238E27FC236}">
                <a16:creationId xmlns:a16="http://schemas.microsoft.com/office/drawing/2014/main" id="{57F599B3-0619-D9CF-7E09-9618FE6E45D8}"/>
              </a:ext>
            </a:extLst>
          </p:cNvPr>
          <p:cNvSpPr/>
          <p:nvPr userDrawn="1"/>
        </p:nvSpPr>
        <p:spPr>
          <a:xfrm>
            <a:off x="0" y="3140968"/>
            <a:ext cx="9144000" cy="1656184"/>
          </a:xfrm>
          <a:prstGeom prst="rect">
            <a:avLst/>
          </a:prstGeom>
          <a:gradFill>
            <a:gsLst>
              <a:gs pos="72000">
                <a:schemeClr val="tx1">
                  <a:alpha val="0"/>
                </a:schemeClr>
              </a:gs>
              <a:gs pos="95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8876657"/>
      </p:ext>
    </p:extLst>
  </p:cSld>
  <p:clrMapOvr>
    <a:masterClrMapping/>
  </p:clrMapOvr>
  <mc:AlternateContent xmlns:mc="http://schemas.openxmlformats.org/markup-compatibility/2006" xmlns:p14="http://schemas.microsoft.com/office/powerpoint/2010/main">
    <mc:Choice Requires="p14">
      <p:transition spd="slow" p14:dur="2000" advTm="4000">
        <p:fade/>
      </p:transition>
    </mc:Choice>
    <mc:Fallback xmlns="">
      <p:transition spd="slow"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tx1"/>
        </a:solidFill>
        <a:effectLst/>
      </p:bgPr>
    </p:bg>
    <p:spTree>
      <p:nvGrpSpPr>
        <p:cNvPr id="1" name=""/>
        <p:cNvGrpSpPr/>
        <p:nvPr/>
      </p:nvGrpSpPr>
      <p:grpSpPr>
        <a:xfrm>
          <a:off x="0" y="0"/>
          <a:ext cx="0" cy="0"/>
          <a:chOff x="0" y="0"/>
          <a:chExt cx="0" cy="0"/>
        </a:xfrm>
      </p:grpSpPr>
      <p:pic>
        <p:nvPicPr>
          <p:cNvPr id="4" name="Picture 3" descr="A group of flags on poles&#10;&#10;Description automatically generated">
            <a:extLst>
              <a:ext uri="{FF2B5EF4-FFF2-40B4-BE49-F238E27FC236}">
                <a16:creationId xmlns:a16="http://schemas.microsoft.com/office/drawing/2014/main" id="{309DEBB7-6E0D-68D6-34EC-2862655162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1" cy="4747253"/>
          </a:xfrm>
          <a:prstGeom prst="rect">
            <a:avLst/>
          </a:prstGeom>
        </p:spPr>
      </p:pic>
      <p:sp>
        <p:nvSpPr>
          <p:cNvPr id="6" name="Text Placeholder 29">
            <a:extLst>
              <a:ext uri="{FF2B5EF4-FFF2-40B4-BE49-F238E27FC236}">
                <a16:creationId xmlns:a16="http://schemas.microsoft.com/office/drawing/2014/main" id="{3146EB24-C148-41BA-A1FD-3A2D9A7C336F}"/>
              </a:ext>
            </a:extLst>
          </p:cNvPr>
          <p:cNvSpPr>
            <a:spLocks noGrp="1"/>
          </p:cNvSpPr>
          <p:nvPr>
            <p:ph type="body" sz="quarter" idx="14" hasCustomPrompt="1"/>
          </p:nvPr>
        </p:nvSpPr>
        <p:spPr>
          <a:xfrm>
            <a:off x="540000" y="5013176"/>
            <a:ext cx="8064000" cy="1512168"/>
          </a:xfrm>
          <a:effectLst>
            <a:outerShdw blurRad="50800" dist="12700" dir="4800000" algn="ctr" rotWithShape="0">
              <a:schemeClr val="tx1">
                <a:alpha val="15000"/>
              </a:schemeClr>
            </a:outerShdw>
          </a:effectLst>
        </p:spPr>
        <p:txBody>
          <a:bodyPr anchor="ctr"/>
          <a:lstStyle>
            <a:lvl1pPr marL="0" indent="0" algn="ctr">
              <a:spcBef>
                <a:spcPts val="0"/>
              </a:spcBef>
              <a:buNone/>
              <a:defRPr sz="32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endParaRPr lang="en-GB" dirty="0"/>
          </a:p>
        </p:txBody>
      </p:sp>
      <p:sp>
        <p:nvSpPr>
          <p:cNvPr id="8" name="Rectangle 7">
            <a:extLst>
              <a:ext uri="{FF2B5EF4-FFF2-40B4-BE49-F238E27FC236}">
                <a16:creationId xmlns:a16="http://schemas.microsoft.com/office/drawing/2014/main" id="{66EDD860-5A36-4DCB-A627-B8FC422818DD}"/>
              </a:ext>
            </a:extLst>
          </p:cNvPr>
          <p:cNvSpPr/>
          <p:nvPr userDrawn="1"/>
        </p:nvSpPr>
        <p:spPr>
          <a:xfrm>
            <a:off x="0" y="3140968"/>
            <a:ext cx="9144000" cy="1656184"/>
          </a:xfrm>
          <a:prstGeom prst="rect">
            <a:avLst/>
          </a:prstGeom>
          <a:gradFill>
            <a:gsLst>
              <a:gs pos="72000">
                <a:schemeClr val="tx1">
                  <a:alpha val="0"/>
                </a:schemeClr>
              </a:gs>
              <a:gs pos="95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2310280"/>
      </p:ext>
    </p:extLst>
  </p:cSld>
  <p:clrMapOvr>
    <a:masterClrMapping/>
  </p:clrMapOvr>
  <mc:AlternateContent xmlns:mc="http://schemas.openxmlformats.org/markup-compatibility/2006" xmlns:p14="http://schemas.microsoft.com/office/powerpoint/2010/main">
    <mc:Choice Requires="p14">
      <p:transition spd="slow" p14:dur="2000" advTm="4000">
        <p:fade/>
      </p:transition>
    </mc:Choice>
    <mc:Fallback xmlns="">
      <p:transition spd="slow"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1"/>
        </a:solidFill>
        <a:effectLst/>
      </p:bgPr>
    </p:bg>
    <p:spTree>
      <p:nvGrpSpPr>
        <p:cNvPr id="1" name=""/>
        <p:cNvGrpSpPr/>
        <p:nvPr/>
      </p:nvGrpSpPr>
      <p:grpSpPr>
        <a:xfrm>
          <a:off x="0" y="0"/>
          <a:ext cx="0" cy="0"/>
          <a:chOff x="0" y="0"/>
          <a:chExt cx="0" cy="0"/>
        </a:xfrm>
      </p:grpSpPr>
      <p:pic>
        <p:nvPicPr>
          <p:cNvPr id="8" name="Picture 7" descr="A large glass building with many flags&#10;&#10;Description automatically generated">
            <a:extLst>
              <a:ext uri="{FF2B5EF4-FFF2-40B4-BE49-F238E27FC236}">
                <a16:creationId xmlns:a16="http://schemas.microsoft.com/office/drawing/2014/main" id="{CE444D47-7B1B-9166-0F7B-B2A1F4712125}"/>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6929"/>
                    </a14:imgEffect>
                    <a14:imgEffect>
                      <a14:brightnessContrast contrast="20000"/>
                    </a14:imgEffect>
                  </a14:imgLayer>
                </a14:imgProps>
              </a:ext>
              <a:ext uri="{28A0092B-C50C-407E-A947-70E740481C1C}">
                <a14:useLocalDpi xmlns:a14="http://schemas.microsoft.com/office/drawing/2010/main"/>
              </a:ext>
            </a:extLst>
          </a:blip>
          <a:srcRect/>
          <a:stretch/>
        </p:blipFill>
        <p:spPr>
          <a:xfrm>
            <a:off x="0" y="0"/>
            <a:ext cx="9144000" cy="4797152"/>
          </a:xfrm>
          <a:prstGeom prst="rect">
            <a:avLst/>
          </a:prstGeom>
        </p:spPr>
      </p:pic>
      <p:sp>
        <p:nvSpPr>
          <p:cNvPr id="2" name="Rectangle 1">
            <a:extLst>
              <a:ext uri="{FF2B5EF4-FFF2-40B4-BE49-F238E27FC236}">
                <a16:creationId xmlns:a16="http://schemas.microsoft.com/office/drawing/2014/main" id="{57417C5E-3581-29D2-780B-B9D73CCE867F}"/>
              </a:ext>
            </a:extLst>
          </p:cNvPr>
          <p:cNvSpPr/>
          <p:nvPr userDrawn="1"/>
        </p:nvSpPr>
        <p:spPr>
          <a:xfrm>
            <a:off x="0" y="3140968"/>
            <a:ext cx="9144000" cy="1656184"/>
          </a:xfrm>
          <a:prstGeom prst="rect">
            <a:avLst/>
          </a:prstGeom>
          <a:gradFill>
            <a:gsLst>
              <a:gs pos="72000">
                <a:schemeClr val="tx1">
                  <a:alpha val="0"/>
                </a:schemeClr>
              </a:gs>
              <a:gs pos="95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9">
            <a:extLst>
              <a:ext uri="{FF2B5EF4-FFF2-40B4-BE49-F238E27FC236}">
                <a16:creationId xmlns:a16="http://schemas.microsoft.com/office/drawing/2014/main" id="{3146EB24-C148-41BA-A1FD-3A2D9A7C336F}"/>
              </a:ext>
            </a:extLst>
          </p:cNvPr>
          <p:cNvSpPr>
            <a:spLocks noGrp="1"/>
          </p:cNvSpPr>
          <p:nvPr>
            <p:ph type="body" sz="quarter" idx="14" hasCustomPrompt="1"/>
          </p:nvPr>
        </p:nvSpPr>
        <p:spPr>
          <a:xfrm>
            <a:off x="540000" y="5013176"/>
            <a:ext cx="8064000" cy="1512168"/>
          </a:xfrm>
          <a:effectLst>
            <a:outerShdw blurRad="50800" dist="12700" dir="4800000" algn="ctr" rotWithShape="0">
              <a:schemeClr val="tx1">
                <a:alpha val="15000"/>
              </a:schemeClr>
            </a:outerShdw>
          </a:effectLst>
        </p:spPr>
        <p:txBody>
          <a:bodyPr anchor="ctr"/>
          <a:lstStyle>
            <a:lvl1pPr marL="0" indent="0" algn="ctr">
              <a:spcBef>
                <a:spcPts val="0"/>
              </a:spcBef>
              <a:buNone/>
              <a:defRPr sz="32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endParaRPr lang="en-GB" dirty="0"/>
          </a:p>
        </p:txBody>
      </p:sp>
    </p:spTree>
    <p:extLst>
      <p:ext uri="{BB962C8B-B14F-4D97-AF65-F5344CB8AC3E}">
        <p14:creationId xmlns:p14="http://schemas.microsoft.com/office/powerpoint/2010/main" val="3330421317"/>
      </p:ext>
    </p:extLst>
  </p:cSld>
  <p:clrMapOvr>
    <a:masterClrMapping/>
  </p:clrMapOvr>
  <mc:AlternateContent xmlns:mc="http://schemas.openxmlformats.org/markup-compatibility/2006" xmlns:p14="http://schemas.microsoft.com/office/powerpoint/2010/main">
    <mc:Choice Requires="p14">
      <p:transition spd="slow" p14:dur="2000" advTm="4000">
        <p:fade/>
      </p:transition>
    </mc:Choice>
    <mc:Fallback xmlns="">
      <p:transition spd="slow"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3A1ED9-FC33-4C44-AFE6-4E6C0B9B9730}"/>
              </a:ext>
            </a:extLst>
          </p:cNvPr>
          <p:cNvSpPr/>
          <p:nvPr userDrawn="1"/>
        </p:nvSpPr>
        <p:spPr>
          <a:xfrm flipV="1">
            <a:off x="323528" y="346076"/>
            <a:ext cx="8496943" cy="807468"/>
          </a:xfrm>
          <a:prstGeom prst="rect">
            <a:avLst/>
          </a:prstGeom>
          <a:solidFill>
            <a:srgbClr val="000F6F"/>
          </a:solidFill>
          <a:ln>
            <a:solidFill>
              <a:srgbClr val="000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8617" y="346076"/>
            <a:ext cx="8186766" cy="796908"/>
          </a:xfrm>
          <a:ln>
            <a:solidFill>
              <a:srgbClr val="000F6F"/>
            </a:solidFill>
          </a:ln>
        </p:spPr>
        <p:txBody>
          <a:bodyPr>
            <a:normAutofit/>
          </a:bodyPr>
          <a:lstStyle>
            <a:lvl1pPr algn="l">
              <a:defRPr sz="4200" b="1">
                <a:solidFill>
                  <a:schemeClr val="bg1"/>
                </a:solidFill>
                <a:latin typeface="+mj-lt"/>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57200" y="1500174"/>
            <a:ext cx="8229600" cy="4714908"/>
          </a:xfrm>
        </p:spPr>
        <p:txBody>
          <a:bodyPr/>
          <a:lstStyle>
            <a:lvl1pPr>
              <a:spcBef>
                <a:spcPts val="1800"/>
              </a:spcBef>
              <a:defRPr sz="2800" b="1">
                <a:latin typeface="+mj-lt"/>
              </a:defRPr>
            </a:lvl1pPr>
            <a:lvl2pPr>
              <a:defRPr sz="2200">
                <a:latin typeface="+mj-lt"/>
              </a:defRPr>
            </a:lvl2pPr>
            <a:lvl3pPr>
              <a:defRPr sz="2000">
                <a:latin typeface="+mj-lt"/>
              </a:defRPr>
            </a:lvl3pPr>
            <a:lvl4pPr>
              <a:defRPr sz="1800">
                <a:latin typeface="+mj-lt"/>
              </a:defRPr>
            </a:lvl4pPr>
            <a:lvl5pPr marL="864000" indent="0">
              <a:buNone/>
              <a:defRPr sz="1800">
                <a:solidFill>
                  <a:srgbClr val="0033CC"/>
                </a:solidFill>
                <a:latin typeface="+mj-l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882426"/>
          </a:xfrm>
        </p:spPr>
        <p:txBody>
          <a:bodyPr/>
          <a:lstStyle>
            <a:lvl1pPr>
              <a:spcBef>
                <a:spcPts val="1800"/>
              </a:spcBef>
              <a:defRPr sz="2800" b="1">
                <a:latin typeface="+mj-lt"/>
              </a:defRPr>
            </a:lvl1pPr>
            <a:lvl2pPr>
              <a:defRPr sz="2200">
                <a:latin typeface="+mj-lt"/>
              </a:defRPr>
            </a:lvl2pPr>
            <a:lvl3pPr>
              <a:defRPr sz="2000">
                <a:latin typeface="+mj-lt"/>
              </a:defRPr>
            </a:lvl3pPr>
            <a:lvl4pPr>
              <a:defRPr sz="1800">
                <a:latin typeface="+mj-lt"/>
              </a:defRPr>
            </a:lvl4pPr>
            <a:lvl5pPr marL="864000" indent="0">
              <a:buNone/>
              <a:defRPr sz="1800">
                <a:solidFill>
                  <a:srgbClr val="0033CC"/>
                </a:solidFill>
                <a:latin typeface="+mj-l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8" name="Footer Placeholder 14"/>
          <p:cNvSpPr>
            <a:spLocks noGrp="1"/>
          </p:cNvSpPr>
          <p:nvPr>
            <p:ph type="ftr" sz="quarter" idx="12"/>
          </p:nvPr>
        </p:nvSpPr>
        <p:spPr/>
        <p:txBody>
          <a:bodyPr/>
          <a:lstStyle>
            <a:lvl1pPr>
              <a:defRPr dirty="0"/>
            </a:lvl1pPr>
          </a:lstStyle>
          <a:p>
            <a:pPr>
              <a:defRPr/>
            </a:pPr>
            <a:endParaRPr lang="en-GB"/>
          </a:p>
        </p:txBody>
      </p:sp>
    </p:spTree>
    <p:extLst>
      <p:ext uri="{BB962C8B-B14F-4D97-AF65-F5344CB8AC3E}">
        <p14:creationId xmlns:p14="http://schemas.microsoft.com/office/powerpoint/2010/main" val="1646783298"/>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492C624-B351-40FF-82E3-73E761120084}" type="datetimeFigureOut">
              <a:rPr lang="en-US"/>
              <a:pPr>
                <a:defRPr/>
              </a:pPr>
              <a:t>5/28/24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0B6DEED-7FED-4A5E-941E-9D0239C0AD6A}" type="slidenum">
              <a:rPr lang="en-GB"/>
              <a:pPr>
                <a:defRPr/>
              </a:pPr>
              <a:t>‹nr.›</a:t>
            </a:fld>
            <a:endParaRPr lang="en-GB"/>
          </a:p>
        </p:txBody>
      </p:sp>
    </p:spTree>
  </p:cSld>
  <p:clrMap bg1="lt1" tx1="dk1" bg2="lt2" tx2="dk2" accent1="accent1" accent2="accent2" accent3="accent3" accent4="accent4" accent5="accent5" accent6="accent6" hlink="hlink" folHlink="folHlink"/>
  <p:sldLayoutIdLst>
    <p:sldLayoutId id="2147483703" r:id="rId1"/>
    <p:sldLayoutId id="2147483709" r:id="rId2"/>
    <p:sldLayoutId id="2147483706" r:id="rId3"/>
    <p:sldLayoutId id="2147483712" r:id="rId4"/>
    <p:sldLayoutId id="2147483711" r:id="rId5"/>
    <p:sldLayoutId id="2147483710" r:id="rId6"/>
    <p:sldLayoutId id="2147483693" r:id="rId7"/>
    <p:sldLayoutId id="2147483699" r:id="rId8"/>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60.png"/><Relationship Id="rId7"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8.xml"/><Relationship Id="rId6" Type="http://schemas.openxmlformats.org/officeDocument/2006/relationships/customXml" Target="../ink/ink3.xm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00.png"/><Relationship Id="rId12" Type="http://schemas.openxmlformats.org/officeDocument/2006/relationships/customXml" Target="../ink/ink10.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customXml" Target="../ink/ink7.xml"/><Relationship Id="rId11" Type="http://schemas.openxmlformats.org/officeDocument/2006/relationships/image" Target="../media/image22.png"/><Relationship Id="rId5" Type="http://schemas.openxmlformats.org/officeDocument/2006/relationships/image" Target="../media/image190.png"/><Relationship Id="rId15" Type="http://schemas.openxmlformats.org/officeDocument/2006/relationships/image" Target="../media/image24.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21.png"/><Relationship Id="rId14" Type="http://schemas.openxmlformats.org/officeDocument/2006/relationships/customXml" Target="../ink/ink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6BC07E-C0AB-4051-AC49-B7163A5BAC09}"/>
              </a:ext>
            </a:extLst>
          </p:cNvPr>
          <p:cNvSpPr>
            <a:spLocks noGrp="1"/>
          </p:cNvSpPr>
          <p:nvPr>
            <p:ph type="body" sz="quarter" idx="13"/>
          </p:nvPr>
        </p:nvSpPr>
        <p:spPr>
          <a:xfrm>
            <a:off x="3129233" y="5013176"/>
            <a:ext cx="5763247" cy="1224136"/>
          </a:xfrm>
        </p:spPr>
        <p:txBody>
          <a:bodyPr/>
          <a:lstStyle/>
          <a:p>
            <a:pPr algn="r"/>
            <a:r>
              <a:rPr lang="en-US" sz="3600" dirty="0">
                <a:solidFill>
                  <a:srgbClr val="F0F7F7"/>
                </a:solidFill>
              </a:rPr>
              <a:t>LEGAL OPERATIONS: LESSONS FROM GAZA</a:t>
            </a:r>
            <a:endParaRPr lang="en-GB" sz="3600" dirty="0">
              <a:solidFill>
                <a:srgbClr val="F0F7F7"/>
              </a:solidFill>
            </a:endParaRPr>
          </a:p>
        </p:txBody>
      </p:sp>
      <p:sp>
        <p:nvSpPr>
          <p:cNvPr id="3" name="Text Placeholder 1">
            <a:extLst>
              <a:ext uri="{FF2B5EF4-FFF2-40B4-BE49-F238E27FC236}">
                <a16:creationId xmlns:a16="http://schemas.microsoft.com/office/drawing/2014/main" id="{5E25CCFB-9673-9BD8-5FC4-D23DB836E161}"/>
              </a:ext>
            </a:extLst>
          </p:cNvPr>
          <p:cNvSpPr txBox="1">
            <a:spLocks/>
          </p:cNvSpPr>
          <p:nvPr/>
        </p:nvSpPr>
        <p:spPr bwMode="auto">
          <a:xfrm>
            <a:off x="467544" y="5193196"/>
            <a:ext cx="2911687" cy="432048"/>
          </a:xfrm>
          <a:prstGeom prst="rect">
            <a:avLst/>
          </a:prstGeom>
          <a:noFill/>
          <a:ln w="9525">
            <a:noFill/>
            <a:miter lim="800000"/>
            <a:headEnd/>
            <a:tailEnd/>
          </a:ln>
          <a:effectLst>
            <a:outerShdw blurRad="50800" dist="12700" dir="4800000" algn="ctr" rotWithShape="0">
              <a:schemeClr val="tx1">
                <a:alpha val="15000"/>
              </a:schemeClr>
            </a:outerShdw>
          </a:effectLst>
        </p:spPr>
        <p:txBody>
          <a:bodyPr vert="horz" wrap="square" lIns="91440" tIns="45720" rIns="91440" bIns="45720" numCol="1" anchor="ctr" anchorCtr="0" compatLnSpc="1">
            <a:prstTxWarp prst="textNoShape">
              <a:avLst/>
            </a:prstTxWarp>
          </a:bodyPr>
          <a:lstStyle>
            <a:lvl1pPr marL="0" indent="0" algn="ctr" rtl="0" eaLnBrk="1" fontAlgn="base" hangingPunct="1">
              <a:spcBef>
                <a:spcPts val="0"/>
              </a:spcBef>
              <a:spcAft>
                <a:spcPct val="0"/>
              </a:spcAft>
              <a:buFont typeface="Arial" charset="0"/>
              <a:buNone/>
              <a:defRPr sz="4000" b="1"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sz="2800" dirty="0">
                <a:solidFill>
                  <a:srgbClr val="FCD904"/>
                </a:solidFill>
              </a:rPr>
              <a:t>Aurel Sari</a:t>
            </a:r>
            <a:endParaRPr lang="en-GB" sz="1100" dirty="0">
              <a:solidFill>
                <a:srgbClr val="FCD904"/>
              </a:solidFill>
            </a:endParaRPr>
          </a:p>
        </p:txBody>
      </p:sp>
    </p:spTree>
    <p:extLst>
      <p:ext uri="{BB962C8B-B14F-4D97-AF65-F5344CB8AC3E}">
        <p14:creationId xmlns:p14="http://schemas.microsoft.com/office/powerpoint/2010/main" val="379811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81F29-542E-5D57-8FFB-433E960EC49B}"/>
              </a:ext>
            </a:extLst>
          </p:cNvPr>
          <p:cNvSpPr>
            <a:spLocks noGrp="1"/>
          </p:cNvSpPr>
          <p:nvPr>
            <p:ph idx="1"/>
          </p:nvPr>
        </p:nvSpPr>
        <p:spPr/>
        <p:txBody>
          <a:bodyPr/>
          <a:lstStyle/>
          <a:p>
            <a:pPr marL="914377" lvl="2" indent="0">
              <a:buNone/>
            </a:pPr>
            <a:r>
              <a:rPr lang="en-GB" sz="1600" dirty="0">
                <a:solidFill>
                  <a:srgbClr val="0000FF"/>
                </a:solidFill>
              </a:rPr>
              <a:t>2. The Parties to the conflict and each High Contracting Party </a:t>
            </a:r>
            <a:r>
              <a:rPr lang="en-GB" sz="1600" b="1" dirty="0">
                <a:solidFill>
                  <a:srgbClr val="0000FF"/>
                </a:solidFill>
              </a:rPr>
              <a:t>shall allow and facilitate rapid and unimpeded passage</a:t>
            </a:r>
            <a:r>
              <a:rPr lang="en-GB" sz="1600" dirty="0">
                <a:solidFill>
                  <a:srgbClr val="0000FF"/>
                </a:solidFill>
              </a:rPr>
              <a:t> of all relief consignments, equipment and personnel provided in accordance with this Section, even if such assistance is destined for the civilian population of the adverse Party.</a:t>
            </a:r>
          </a:p>
          <a:p>
            <a:pPr lvl="1"/>
            <a:r>
              <a:rPr lang="en-GB" dirty="0"/>
              <a:t>disputed facts: does Israel allow and facilitate?</a:t>
            </a:r>
          </a:p>
          <a:p>
            <a:r>
              <a:rPr lang="en-GB" b="1" dirty="0"/>
              <a:t>if Israel </a:t>
            </a:r>
            <a:r>
              <a:rPr lang="en-GB" b="1" u="sng" dirty="0"/>
              <a:t>is</a:t>
            </a:r>
            <a:r>
              <a:rPr lang="en-GB" b="1" dirty="0"/>
              <a:t> in occupation of Gaza</a:t>
            </a:r>
          </a:p>
          <a:p>
            <a:pPr lvl="1"/>
            <a:r>
              <a:rPr lang="en-GB" b="1" dirty="0"/>
              <a:t>Article 55 GC IV</a:t>
            </a:r>
          </a:p>
          <a:p>
            <a:pPr marL="914377" lvl="2" indent="0">
              <a:buNone/>
            </a:pPr>
            <a:r>
              <a:rPr lang="en-GB" sz="1600" dirty="0">
                <a:solidFill>
                  <a:srgbClr val="0000FF"/>
                </a:solidFill>
              </a:rPr>
              <a:t>To the </a:t>
            </a:r>
            <a:r>
              <a:rPr lang="en-GB" sz="1600" b="1" dirty="0">
                <a:solidFill>
                  <a:srgbClr val="0000FF"/>
                </a:solidFill>
              </a:rPr>
              <a:t>fullest extent of the means available </a:t>
            </a:r>
            <a:r>
              <a:rPr lang="en-GB" sz="1600" dirty="0">
                <a:solidFill>
                  <a:srgbClr val="0000FF"/>
                </a:solidFill>
              </a:rPr>
              <a:t>to it, the </a:t>
            </a:r>
            <a:r>
              <a:rPr lang="en-GB" sz="1600" b="1" dirty="0">
                <a:solidFill>
                  <a:srgbClr val="0000FF"/>
                </a:solidFill>
              </a:rPr>
              <a:t>Occupying Power has the duty of ensuring the food and medical supplies </a:t>
            </a:r>
            <a:r>
              <a:rPr lang="en-GB" sz="1600" dirty="0">
                <a:solidFill>
                  <a:srgbClr val="0000FF"/>
                </a:solidFill>
              </a:rPr>
              <a:t>of the population; it should, in particular, bring in the necessary foodstuffs, medical stores and other articles if the resources of the occupied territory are inadequate.</a:t>
            </a:r>
          </a:p>
          <a:p>
            <a:pPr lvl="1"/>
            <a:r>
              <a:rPr lang="en-GB" b="1" dirty="0"/>
              <a:t>Article 69 AP I</a:t>
            </a:r>
          </a:p>
          <a:p>
            <a:pPr marL="914377" lvl="2" indent="0">
              <a:buNone/>
            </a:pPr>
            <a:r>
              <a:rPr lang="en-US" sz="1600" dirty="0">
                <a:solidFill>
                  <a:srgbClr val="0000FF"/>
                </a:solidFill>
              </a:rPr>
              <a:t>1. In addition to the duties specified in Article 55 of the Fourth Convention concerning food and medical supplies, the Occupying Power shall, </a:t>
            </a:r>
            <a:r>
              <a:rPr lang="en-US" sz="1600" b="1" dirty="0">
                <a:solidFill>
                  <a:srgbClr val="0000FF"/>
                </a:solidFill>
              </a:rPr>
              <a:t>to the fullest extent of the means available to it</a:t>
            </a:r>
            <a:r>
              <a:rPr lang="en-US" sz="1600" dirty="0">
                <a:solidFill>
                  <a:srgbClr val="0000FF"/>
                </a:solidFill>
              </a:rPr>
              <a:t> and without any adverse distinction, also </a:t>
            </a:r>
            <a:r>
              <a:rPr lang="en-US" sz="1600" b="1" dirty="0">
                <a:solidFill>
                  <a:srgbClr val="0000FF"/>
                </a:solidFill>
              </a:rPr>
              <a:t>ensure the provision of clothing, bedding, means of shelter, other supplies essential</a:t>
            </a:r>
            <a:r>
              <a:rPr lang="en-US" sz="1600" dirty="0">
                <a:solidFill>
                  <a:srgbClr val="0000FF"/>
                </a:solidFill>
              </a:rPr>
              <a:t> to the survival of the civilian population of the occupied territory and objects necessary for religious worship.</a:t>
            </a:r>
            <a:endParaRPr lang="en-GB" sz="1600" dirty="0">
              <a:solidFill>
                <a:srgbClr val="0000FF"/>
              </a:solidFill>
            </a:endParaRPr>
          </a:p>
          <a:p>
            <a:pPr lvl="1"/>
            <a:r>
              <a:rPr lang="hu-HU" dirty="0"/>
              <a:t>less of a </a:t>
            </a:r>
            <a:r>
              <a:rPr lang="en-GB" dirty="0"/>
              <a:t>dispute</a:t>
            </a:r>
            <a:r>
              <a:rPr lang="hu-HU" dirty="0"/>
              <a:t> over the </a:t>
            </a:r>
            <a:r>
              <a:rPr lang="en-GB" dirty="0"/>
              <a:t>facts: Israel </a:t>
            </a:r>
            <a:r>
              <a:rPr lang="hu-HU" dirty="0"/>
              <a:t>unlikely to be in compliance</a:t>
            </a:r>
            <a:endParaRPr lang="en-GB" dirty="0"/>
          </a:p>
        </p:txBody>
      </p:sp>
    </p:spTree>
    <p:extLst>
      <p:ext uri="{BB962C8B-B14F-4D97-AF65-F5344CB8AC3E}">
        <p14:creationId xmlns:p14="http://schemas.microsoft.com/office/powerpoint/2010/main" val="650703229"/>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A7028A-04FD-6232-1779-B33E65985E26}"/>
              </a:ext>
            </a:extLst>
          </p:cNvPr>
          <p:cNvSpPr>
            <a:spLocks noGrp="1"/>
          </p:cNvSpPr>
          <p:nvPr>
            <p:ph type="body" sz="quarter" idx="14"/>
          </p:nvPr>
        </p:nvSpPr>
        <p:spPr/>
        <p:txBody>
          <a:bodyPr/>
          <a:lstStyle/>
          <a:p>
            <a:r>
              <a:rPr lang="en-GB" dirty="0"/>
              <a:t>MANAGING LEGAL RISK</a:t>
            </a:r>
          </a:p>
        </p:txBody>
      </p:sp>
    </p:spTree>
    <p:extLst>
      <p:ext uri="{BB962C8B-B14F-4D97-AF65-F5344CB8AC3E}">
        <p14:creationId xmlns:p14="http://schemas.microsoft.com/office/powerpoint/2010/main" val="3534720334"/>
      </p:ext>
    </p:extLst>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E624-1897-0563-2236-23790A81612A}"/>
              </a:ext>
            </a:extLst>
          </p:cNvPr>
          <p:cNvSpPr>
            <a:spLocks noGrp="1"/>
          </p:cNvSpPr>
          <p:nvPr>
            <p:ph type="title"/>
          </p:nvPr>
        </p:nvSpPr>
        <p:spPr/>
        <p:txBody>
          <a:bodyPr/>
          <a:lstStyle/>
          <a:p>
            <a:r>
              <a:rPr lang="en-GB" b="1" dirty="0"/>
              <a:t>The principle of distinction</a:t>
            </a:r>
          </a:p>
        </p:txBody>
      </p:sp>
      <p:sp>
        <p:nvSpPr>
          <p:cNvPr id="3" name="Content Placeholder 2">
            <a:extLst>
              <a:ext uri="{FF2B5EF4-FFF2-40B4-BE49-F238E27FC236}">
                <a16:creationId xmlns:a16="http://schemas.microsoft.com/office/drawing/2014/main" id="{070E319D-408F-52FF-3D0D-73C38E351008}"/>
              </a:ext>
            </a:extLst>
          </p:cNvPr>
          <p:cNvSpPr>
            <a:spLocks noGrp="1"/>
          </p:cNvSpPr>
          <p:nvPr>
            <p:ph idx="1"/>
          </p:nvPr>
        </p:nvSpPr>
        <p:spPr/>
        <p:txBody>
          <a:bodyPr>
            <a:normAutofit/>
          </a:bodyPr>
          <a:lstStyle/>
          <a:p>
            <a:r>
              <a:rPr lang="en-GB" b="1" dirty="0"/>
              <a:t>very extensive destruction across Gaza</a:t>
            </a:r>
          </a:p>
          <a:p>
            <a:pPr lvl="1"/>
            <a:r>
              <a:rPr lang="en-GB" dirty="0"/>
              <a:t>IDF response: only targeting military objectives</a:t>
            </a:r>
          </a:p>
          <a:p>
            <a:r>
              <a:rPr lang="en-GB" b="1" dirty="0"/>
              <a:t>permissive rules: definition of military objectives</a:t>
            </a:r>
          </a:p>
          <a:p>
            <a:pPr lvl="1"/>
            <a:r>
              <a:rPr lang="en-GB" dirty="0"/>
              <a:t>Article 52(2) API</a:t>
            </a:r>
          </a:p>
          <a:p>
            <a:pPr marL="857227" lvl="2" indent="0">
              <a:buNone/>
            </a:pPr>
            <a:r>
              <a:rPr lang="en-GB" sz="1600" dirty="0">
                <a:solidFill>
                  <a:srgbClr val="0000FF"/>
                </a:solidFill>
              </a:rPr>
              <a:t>Attacks shall be limited strictly to military objectives. In so far as </a:t>
            </a:r>
            <a:r>
              <a:rPr lang="en-GB" sz="1600" b="1" dirty="0">
                <a:solidFill>
                  <a:srgbClr val="0000FF"/>
                </a:solidFill>
              </a:rPr>
              <a:t>objects</a:t>
            </a:r>
            <a:r>
              <a:rPr lang="en-GB" sz="1600" dirty="0">
                <a:solidFill>
                  <a:srgbClr val="0000FF"/>
                </a:solidFill>
              </a:rPr>
              <a:t> are concerned, military objectives are limited to those objects which by their </a:t>
            </a:r>
            <a:r>
              <a:rPr lang="en-GB" sz="1600" b="1" dirty="0">
                <a:solidFill>
                  <a:srgbClr val="0000FF"/>
                </a:solidFill>
              </a:rPr>
              <a:t>nature, location, purpose or use </a:t>
            </a:r>
            <a:r>
              <a:rPr lang="en-GB" sz="1600" dirty="0">
                <a:solidFill>
                  <a:srgbClr val="0000FF"/>
                </a:solidFill>
              </a:rPr>
              <a:t>make an effective contribution to military action and whose total or partial destruction, capture or neutralization, in the circumstances ruling at the time, offers a definite military advantage.</a:t>
            </a:r>
          </a:p>
          <a:p>
            <a:pPr lvl="1"/>
            <a:r>
              <a:rPr lang="en-GB" dirty="0"/>
              <a:t>‘use’ and ‘purpose’ in an urban environment</a:t>
            </a:r>
          </a:p>
          <a:p>
            <a:r>
              <a:rPr lang="hu-HU" b="1" dirty="0"/>
              <a:t>scope for </a:t>
            </a:r>
            <a:r>
              <a:rPr lang="en-GB" dirty="0"/>
              <a:t>‘</a:t>
            </a:r>
            <a:r>
              <a:rPr lang="hu-HU" dirty="0"/>
              <a:t>foreward leaning’</a:t>
            </a:r>
            <a:r>
              <a:rPr lang="en-GB" b="1" dirty="0"/>
              <a:t> interpretation</a:t>
            </a:r>
            <a:r>
              <a:rPr lang="hu-HU" b="1" dirty="0"/>
              <a:t>s</a:t>
            </a:r>
            <a:endParaRPr lang="en-GB" b="1" dirty="0"/>
          </a:p>
          <a:p>
            <a:pPr lvl="1"/>
            <a:r>
              <a:rPr lang="en-GB" dirty="0"/>
              <a:t>multistorey and other complex buildings</a:t>
            </a:r>
          </a:p>
        </p:txBody>
      </p:sp>
    </p:spTree>
    <p:extLst>
      <p:ext uri="{BB962C8B-B14F-4D97-AF65-F5344CB8AC3E}">
        <p14:creationId xmlns:p14="http://schemas.microsoft.com/office/powerpoint/2010/main" val="254051527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522B1-9479-38C3-C945-F8FA641129BE}"/>
              </a:ext>
            </a:extLst>
          </p:cNvPr>
          <p:cNvSpPr>
            <a:spLocks noGrp="1"/>
          </p:cNvSpPr>
          <p:nvPr>
            <p:ph idx="1"/>
          </p:nvPr>
        </p:nvSpPr>
        <p:spPr/>
        <p:txBody>
          <a:bodyPr/>
          <a:lstStyle/>
          <a:p>
            <a:r>
              <a:rPr lang="en-GB" b="1" dirty="0"/>
              <a:t>‘non-attack’ damage to objects in control</a:t>
            </a:r>
          </a:p>
          <a:p>
            <a:pPr lvl="1"/>
            <a:r>
              <a:rPr lang="en-GB" dirty="0"/>
              <a:t>destruction of agricultural land, bulldozing of buildings etc</a:t>
            </a:r>
          </a:p>
          <a:p>
            <a:pPr lvl="1"/>
            <a:r>
              <a:rPr lang="en-GB" dirty="0"/>
              <a:t>Article 23(g) Hague Regulations</a:t>
            </a:r>
          </a:p>
          <a:p>
            <a:pPr marL="857227" lvl="2" indent="0">
              <a:buNone/>
            </a:pPr>
            <a:r>
              <a:rPr lang="en-GB" sz="1600" dirty="0">
                <a:solidFill>
                  <a:srgbClr val="0000FF"/>
                </a:solidFill>
              </a:rPr>
              <a:t>…it is especially forbidden</a:t>
            </a:r>
          </a:p>
          <a:p>
            <a:pPr marL="857227" lvl="2" indent="0">
              <a:buNone/>
            </a:pPr>
            <a:r>
              <a:rPr lang="en-GB" sz="1600" dirty="0">
                <a:solidFill>
                  <a:srgbClr val="0000FF"/>
                </a:solidFill>
              </a:rPr>
              <a:t>(g) To destroy or seize the enemy's property, </a:t>
            </a:r>
            <a:r>
              <a:rPr lang="en-GB" sz="1600" b="1" dirty="0">
                <a:solidFill>
                  <a:srgbClr val="0000FF"/>
                </a:solidFill>
              </a:rPr>
              <a:t>unless such destruction or seizure be imperatively demanded by the necessities of war</a:t>
            </a:r>
            <a:r>
              <a:rPr lang="en-GB" sz="1600" dirty="0">
                <a:solidFill>
                  <a:srgbClr val="0000FF"/>
                </a:solidFill>
              </a:rPr>
              <a:t>;</a:t>
            </a:r>
            <a:endParaRPr lang="en-GB" dirty="0"/>
          </a:p>
          <a:p>
            <a:r>
              <a:rPr lang="en-GB" b="1" dirty="0"/>
              <a:t>dilemma</a:t>
            </a:r>
          </a:p>
          <a:p>
            <a:pPr lvl="1"/>
            <a:r>
              <a:rPr lang="en-GB" dirty="0"/>
              <a:t>LOAC potentially very permissive in an urban environment</a:t>
            </a:r>
          </a:p>
          <a:p>
            <a:pPr lvl="1"/>
            <a:r>
              <a:rPr lang="en-GB" dirty="0"/>
              <a:t>‘forward leaning’ application/interpretation may justify extensive destruction</a:t>
            </a:r>
          </a:p>
          <a:p>
            <a:pPr lvl="1"/>
            <a:r>
              <a:rPr lang="en-GB" dirty="0"/>
              <a:t>even discriminating attacks </a:t>
            </a:r>
            <a:br>
              <a:rPr lang="en-GB" dirty="0"/>
            </a:br>
            <a:r>
              <a:rPr lang="en-GB" dirty="0"/>
              <a:t>may lead to ‘carpet bombing’ </a:t>
            </a:r>
            <a:br>
              <a:rPr lang="en-GB" dirty="0"/>
            </a:br>
            <a:r>
              <a:rPr lang="en-GB" dirty="0"/>
              <a:t>effect</a:t>
            </a:r>
            <a:endParaRPr lang="hu-HU" dirty="0"/>
          </a:p>
          <a:p>
            <a:pPr lvl="1"/>
            <a:r>
              <a:rPr lang="hu-HU" dirty="0"/>
              <a:t>disconnect between law</a:t>
            </a:r>
            <a:br>
              <a:rPr lang="hu-HU" dirty="0"/>
            </a:br>
            <a:r>
              <a:rPr lang="hu-HU" dirty="0"/>
              <a:t>and perception</a:t>
            </a:r>
            <a:endParaRPr lang="en-GB" dirty="0"/>
          </a:p>
          <a:p>
            <a:pPr marL="457200" lvl="1" indent="0">
              <a:buNone/>
            </a:pPr>
            <a:endParaRPr lang="en-GB" dirty="0"/>
          </a:p>
          <a:p>
            <a:endParaRPr lang="en-GB" dirty="0"/>
          </a:p>
        </p:txBody>
      </p:sp>
      <p:pic>
        <p:nvPicPr>
          <p:cNvPr id="3" name="Picture 2" descr="A collage of a city&#10;&#10;Description automatically generated">
            <a:extLst>
              <a:ext uri="{FF2B5EF4-FFF2-40B4-BE49-F238E27FC236}">
                <a16:creationId xmlns:a16="http://schemas.microsoft.com/office/drawing/2014/main" id="{131F2DBE-C4DF-B529-CB56-9A7B3D4C03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74539">
            <a:off x="5050673" y="4378662"/>
            <a:ext cx="3420970" cy="19242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06114470"/>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E624-1897-0563-2236-23790A81612A}"/>
              </a:ext>
            </a:extLst>
          </p:cNvPr>
          <p:cNvSpPr>
            <a:spLocks noGrp="1"/>
          </p:cNvSpPr>
          <p:nvPr>
            <p:ph type="title"/>
          </p:nvPr>
        </p:nvSpPr>
        <p:spPr/>
        <p:txBody>
          <a:bodyPr/>
          <a:lstStyle/>
          <a:p>
            <a:r>
              <a:rPr lang="en-GB" b="1" dirty="0"/>
              <a:t>P</a:t>
            </a:r>
            <a:r>
              <a:rPr lang="en-GB" dirty="0"/>
              <a:t>roportionality</a:t>
            </a:r>
            <a:endParaRPr lang="en-GB" b="1" dirty="0"/>
          </a:p>
        </p:txBody>
      </p:sp>
      <p:sp>
        <p:nvSpPr>
          <p:cNvPr id="3" name="Content Placeholder 2">
            <a:extLst>
              <a:ext uri="{FF2B5EF4-FFF2-40B4-BE49-F238E27FC236}">
                <a16:creationId xmlns:a16="http://schemas.microsoft.com/office/drawing/2014/main" id="{070E319D-408F-52FF-3D0D-73C38E351008}"/>
              </a:ext>
            </a:extLst>
          </p:cNvPr>
          <p:cNvSpPr>
            <a:spLocks noGrp="1"/>
          </p:cNvSpPr>
          <p:nvPr>
            <p:ph idx="1"/>
          </p:nvPr>
        </p:nvSpPr>
        <p:spPr/>
        <p:txBody>
          <a:bodyPr>
            <a:normAutofit fontScale="92500"/>
          </a:bodyPr>
          <a:lstStyle/>
          <a:p>
            <a:r>
              <a:rPr lang="en-GB" b="1" dirty="0"/>
              <a:t>proportionality</a:t>
            </a:r>
          </a:p>
          <a:p>
            <a:pPr lvl="1"/>
            <a:r>
              <a:rPr lang="en-GB" dirty="0"/>
              <a:t>Article 51(5) API</a:t>
            </a:r>
          </a:p>
          <a:p>
            <a:pPr marL="857227" lvl="2" indent="0">
              <a:buNone/>
            </a:pPr>
            <a:r>
              <a:rPr lang="en-GB" sz="1700" dirty="0">
                <a:solidFill>
                  <a:srgbClr val="0000FF"/>
                </a:solidFill>
              </a:rPr>
              <a:t>Among others, the following types of attacks are to be considered as indiscriminate:</a:t>
            </a:r>
          </a:p>
          <a:p>
            <a:pPr marL="857227" lvl="2" indent="0">
              <a:buNone/>
            </a:pPr>
            <a:r>
              <a:rPr lang="en-GB" sz="1700" dirty="0">
                <a:solidFill>
                  <a:srgbClr val="0000FF"/>
                </a:solidFill>
              </a:rPr>
              <a:t>(b) an attack which may be expected to cause incidental loss of civilian life, injury to civilians, damage to civilian objects, or a combination thereof, which </a:t>
            </a:r>
            <a:r>
              <a:rPr lang="en-GB" sz="1700" b="1" dirty="0">
                <a:solidFill>
                  <a:srgbClr val="0000FF"/>
                </a:solidFill>
              </a:rPr>
              <a:t>would be excessive </a:t>
            </a:r>
            <a:r>
              <a:rPr lang="en-GB" sz="1700" dirty="0">
                <a:solidFill>
                  <a:srgbClr val="0000FF"/>
                </a:solidFill>
              </a:rPr>
              <a:t>in relation to the concrete and direct military advantage anticipated.</a:t>
            </a:r>
          </a:p>
          <a:p>
            <a:r>
              <a:rPr lang="en-GB" b="1" dirty="0"/>
              <a:t>overall level of </a:t>
            </a:r>
            <a:r>
              <a:rPr lang="hu-HU" b="1" dirty="0"/>
              <a:t>civilian harm</a:t>
            </a:r>
            <a:r>
              <a:rPr lang="en-GB" b="1" dirty="0"/>
              <a:t> </a:t>
            </a:r>
            <a:r>
              <a:rPr lang="hu-HU" b="1" dirty="0"/>
              <a:t>in Gaza </a:t>
            </a:r>
            <a:r>
              <a:rPr lang="en-GB" b="1" dirty="0"/>
              <a:t>is very high</a:t>
            </a:r>
          </a:p>
          <a:p>
            <a:pPr lvl="1"/>
            <a:r>
              <a:rPr lang="en-GB" dirty="0"/>
              <a:t>proportionality applies to individual ‘attacks’: could individual strikes be compliant?</a:t>
            </a:r>
          </a:p>
          <a:p>
            <a:pPr lvl="1"/>
            <a:r>
              <a:rPr lang="en-GB" dirty="0"/>
              <a:t>comparison with other campaigns: CIVCAS substantially higher than Iraq or Afghanistan</a:t>
            </a:r>
          </a:p>
          <a:p>
            <a:pPr lvl="1"/>
            <a:r>
              <a:rPr lang="en-GB" dirty="0"/>
              <a:t>COIN hangover or sign that IDF takes CIVCAS to ‘excessiveness’ levels?</a:t>
            </a:r>
          </a:p>
          <a:p>
            <a:endParaRPr lang="en-GB" b="1" dirty="0"/>
          </a:p>
        </p:txBody>
      </p:sp>
    </p:spTree>
    <p:extLst>
      <p:ext uri="{BB962C8B-B14F-4D97-AF65-F5344CB8AC3E}">
        <p14:creationId xmlns:p14="http://schemas.microsoft.com/office/powerpoint/2010/main" val="222628032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4CA0F2-5941-7998-5835-D29725A7A2EE}"/>
              </a:ext>
            </a:extLst>
          </p:cNvPr>
          <p:cNvSpPr>
            <a:spLocks noGrp="1"/>
          </p:cNvSpPr>
          <p:nvPr>
            <p:ph idx="1"/>
          </p:nvPr>
        </p:nvSpPr>
        <p:spPr/>
        <p:txBody>
          <a:bodyPr/>
          <a:lstStyle/>
          <a:p>
            <a:r>
              <a:rPr lang="en-GB" b="1" dirty="0"/>
              <a:t>example: </a:t>
            </a:r>
            <a:r>
              <a:rPr lang="hu-HU" b="1" dirty="0"/>
              <a:t>allegations about </a:t>
            </a:r>
            <a:r>
              <a:rPr lang="en-GB" b="1" dirty="0"/>
              <a:t>‘Lavender’ AI system</a:t>
            </a:r>
          </a:p>
          <a:p>
            <a:pPr lvl="1"/>
            <a:r>
              <a:rPr lang="en-GB" dirty="0"/>
              <a:t>AI system </a:t>
            </a:r>
            <a:r>
              <a:rPr lang="hu-HU" dirty="0"/>
              <a:t>assisting in</a:t>
            </a:r>
            <a:r>
              <a:rPr lang="en-GB" dirty="0"/>
              <a:t> generating human targets</a:t>
            </a:r>
          </a:p>
          <a:p>
            <a:pPr lvl="1"/>
            <a:r>
              <a:rPr lang="hu-HU" dirty="0"/>
              <a:t>allegation: </a:t>
            </a:r>
            <a:r>
              <a:rPr lang="en-GB" dirty="0"/>
              <a:t>15-20 CIVCAS for junior Hamas operative; over 100 CIVCAS for battalion/brigade commander</a:t>
            </a:r>
          </a:p>
          <a:p>
            <a:pPr lvl="1"/>
            <a:r>
              <a:rPr lang="en-GB" dirty="0"/>
              <a:t>excessive?</a:t>
            </a:r>
          </a:p>
          <a:p>
            <a:pPr lvl="1"/>
            <a:endParaRPr lang="en-GB" dirty="0"/>
          </a:p>
        </p:txBody>
      </p:sp>
    </p:spTree>
    <p:extLst>
      <p:ext uri="{BB962C8B-B14F-4D97-AF65-F5344CB8AC3E}">
        <p14:creationId xmlns:p14="http://schemas.microsoft.com/office/powerpoint/2010/main" val="76775916"/>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A7028A-04FD-6232-1779-B33E65985E26}"/>
              </a:ext>
            </a:extLst>
          </p:cNvPr>
          <p:cNvSpPr>
            <a:spLocks noGrp="1"/>
          </p:cNvSpPr>
          <p:nvPr>
            <p:ph type="body" sz="quarter" idx="14"/>
          </p:nvPr>
        </p:nvSpPr>
        <p:spPr/>
        <p:txBody>
          <a:bodyPr/>
          <a:lstStyle/>
          <a:p>
            <a:r>
              <a:rPr lang="en-GB" dirty="0"/>
              <a:t>RE-READINGS OF THE LAW</a:t>
            </a:r>
          </a:p>
        </p:txBody>
      </p:sp>
    </p:spTree>
    <p:extLst>
      <p:ext uri="{BB962C8B-B14F-4D97-AF65-F5344CB8AC3E}">
        <p14:creationId xmlns:p14="http://schemas.microsoft.com/office/powerpoint/2010/main" val="563152314"/>
      </p:ext>
    </p:extLst>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FCEA-ED8C-6F89-0758-A1807086C63B}"/>
              </a:ext>
            </a:extLst>
          </p:cNvPr>
          <p:cNvSpPr>
            <a:spLocks noGrp="1"/>
          </p:cNvSpPr>
          <p:nvPr>
            <p:ph type="title"/>
          </p:nvPr>
        </p:nvSpPr>
        <p:spPr/>
        <p:txBody>
          <a:bodyPr/>
          <a:lstStyle/>
          <a:p>
            <a:r>
              <a:rPr lang="en-GB" dirty="0"/>
              <a:t>From ‘hot takes’ to ‘fake law’?</a:t>
            </a:r>
          </a:p>
        </p:txBody>
      </p:sp>
      <p:sp>
        <p:nvSpPr>
          <p:cNvPr id="3" name="Content Placeholder 2">
            <a:extLst>
              <a:ext uri="{FF2B5EF4-FFF2-40B4-BE49-F238E27FC236}">
                <a16:creationId xmlns:a16="http://schemas.microsoft.com/office/drawing/2014/main" id="{2A8DAC09-A59E-AD70-C17C-4EDC9496F1DA}"/>
              </a:ext>
            </a:extLst>
          </p:cNvPr>
          <p:cNvSpPr>
            <a:spLocks noGrp="1"/>
          </p:cNvSpPr>
          <p:nvPr>
            <p:ph idx="1"/>
          </p:nvPr>
        </p:nvSpPr>
        <p:spPr/>
        <p:txBody>
          <a:bodyPr/>
          <a:lstStyle/>
          <a:p>
            <a:r>
              <a:rPr lang="en-GB" dirty="0"/>
              <a:t>proliferation of legal ‘hot takes’ </a:t>
            </a:r>
          </a:p>
          <a:p>
            <a:pPr lvl="1"/>
            <a:r>
              <a:rPr lang="en-GB" dirty="0"/>
              <a:t>often without adequate knowledge of facts</a:t>
            </a:r>
          </a:p>
          <a:p>
            <a:r>
              <a:rPr lang="en-GB" dirty="0"/>
              <a:t>proliferation of re-readings of the law</a:t>
            </a:r>
          </a:p>
          <a:p>
            <a:pPr lvl="1"/>
            <a:r>
              <a:rPr lang="en-GB" dirty="0"/>
              <a:t>misinformation, ignorance or deliberate reinterpretation?</a:t>
            </a:r>
          </a:p>
          <a:p>
            <a:endParaRPr lang="en-GB" dirty="0"/>
          </a:p>
          <a:p>
            <a:pPr lvl="1">
              <a:spcBef>
                <a:spcPts val="2400"/>
              </a:spcBef>
            </a:pPr>
            <a:r>
              <a:rPr lang="en-GB" dirty="0"/>
              <a:t>target verification an obligation of process, not end result</a:t>
            </a:r>
          </a:p>
          <a:p>
            <a:pPr lvl="1"/>
            <a:endParaRPr lang="en-GB" dirty="0"/>
          </a:p>
          <a:p>
            <a:pPr lvl="1"/>
            <a:endParaRPr lang="en-GB" dirty="0"/>
          </a:p>
          <a:p>
            <a:pPr lvl="1">
              <a:spcBef>
                <a:spcPts val="1800"/>
              </a:spcBef>
            </a:pPr>
            <a:r>
              <a:rPr lang="en-GB" dirty="0"/>
              <a:t>‘actual knowledge’ vs ‘reasonable certainty’</a:t>
            </a:r>
          </a:p>
          <a:p>
            <a:pPr lvl="1"/>
            <a:endParaRPr lang="en-GB" dirty="0"/>
          </a:p>
          <a:p>
            <a:pPr lvl="1"/>
            <a:endParaRPr lang="en-GB" dirty="0"/>
          </a:p>
          <a:p>
            <a:pPr lvl="1"/>
            <a:endParaRPr lang="en-GB" dirty="0"/>
          </a:p>
          <a:p>
            <a:endParaRPr lang="en-GB" dirty="0"/>
          </a:p>
        </p:txBody>
      </p:sp>
      <p:pic>
        <p:nvPicPr>
          <p:cNvPr id="6" name="Content Placeholder 3">
            <a:extLst>
              <a:ext uri="{FF2B5EF4-FFF2-40B4-BE49-F238E27FC236}">
                <a16:creationId xmlns:a16="http://schemas.microsoft.com/office/drawing/2014/main" id="{986C7D17-D7CF-A3C3-284B-CFD94F431D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99592" y="3796316"/>
            <a:ext cx="6443151" cy="568788"/>
          </a:xfrm>
          <a:prstGeom prst="rect">
            <a:avLst/>
          </a:prstGeom>
          <a:noFill/>
          <a:ln w="9525">
            <a:noFill/>
            <a:miter lim="800000"/>
            <a:headEnd/>
            <a:tailEnd/>
          </a:ln>
          <a:effectLst>
            <a:outerShdw blurRad="190500" algn="tl" rotWithShape="0">
              <a:srgbClr val="000000">
                <a:alpha val="70000"/>
              </a:srgbClr>
            </a:outerShdw>
          </a:effectLst>
        </p:spPr>
      </p:pic>
      <p:pic>
        <p:nvPicPr>
          <p:cNvPr id="7" name="Content Placeholder 5">
            <a:extLst>
              <a:ext uri="{FF2B5EF4-FFF2-40B4-BE49-F238E27FC236}">
                <a16:creationId xmlns:a16="http://schemas.microsoft.com/office/drawing/2014/main" id="{119E7AE8-5B29-B42F-9A93-89FD611319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4452" y="5092460"/>
            <a:ext cx="6371143" cy="5687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2984526"/>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785E9-ADD4-74AE-FB22-10694EFCAA92}"/>
              </a:ext>
            </a:extLst>
          </p:cNvPr>
          <p:cNvSpPr>
            <a:spLocks noGrp="1"/>
          </p:cNvSpPr>
          <p:nvPr>
            <p:ph idx="1"/>
          </p:nvPr>
        </p:nvSpPr>
        <p:spPr/>
        <p:txBody>
          <a:bodyPr/>
          <a:lstStyle/>
          <a:p>
            <a:endParaRPr lang="en-GB" dirty="0"/>
          </a:p>
          <a:p>
            <a:pPr lvl="1"/>
            <a:endParaRPr lang="en-GB" dirty="0"/>
          </a:p>
          <a:p>
            <a:pPr lvl="1"/>
            <a:endParaRPr lang="en-GB" dirty="0"/>
          </a:p>
          <a:p>
            <a:pPr lvl="1">
              <a:spcBef>
                <a:spcPts val="1800"/>
              </a:spcBef>
            </a:pPr>
            <a:r>
              <a:rPr lang="en-GB" b="0" dirty="0"/>
              <a:t>‘artillery in urban environment </a:t>
            </a:r>
            <a:r>
              <a:rPr lang="en-GB" b="0" i="1" dirty="0"/>
              <a:t>per se </a:t>
            </a:r>
            <a:r>
              <a:rPr lang="en-GB" b="0" dirty="0"/>
              <a:t>indiscriminate’</a:t>
            </a:r>
          </a:p>
          <a:p>
            <a:pPr lvl="1">
              <a:spcBef>
                <a:spcPts val="1800"/>
              </a:spcBef>
            </a:pPr>
            <a:endParaRPr lang="en-GB" dirty="0"/>
          </a:p>
          <a:p>
            <a:pPr lvl="1">
              <a:spcBef>
                <a:spcPts val="1800"/>
              </a:spcBef>
            </a:pPr>
            <a:endParaRPr lang="en-GB" b="0" dirty="0"/>
          </a:p>
          <a:p>
            <a:pPr lvl="1">
              <a:spcBef>
                <a:spcPts val="1800"/>
              </a:spcBef>
            </a:pPr>
            <a:endParaRPr lang="en-GB" dirty="0"/>
          </a:p>
          <a:p>
            <a:pPr lvl="1">
              <a:spcBef>
                <a:spcPts val="1800"/>
              </a:spcBef>
            </a:pPr>
            <a:endParaRPr lang="en-GB" b="0" dirty="0"/>
          </a:p>
          <a:p>
            <a:pPr lvl="1">
              <a:spcBef>
                <a:spcPts val="3000"/>
              </a:spcBef>
            </a:pPr>
            <a:r>
              <a:rPr lang="en-GB" dirty="0"/>
              <a:t>‘purpose’ in Article 52(2) API refers to design or intended purpose of object, not how enemy intends to use it</a:t>
            </a:r>
          </a:p>
          <a:p>
            <a:pPr lvl="1"/>
            <a:r>
              <a:rPr lang="en-GB" dirty="0"/>
              <a:t>i.e. civilian object qualifies as military objective only if in current use, not based on future intended enemy use</a:t>
            </a:r>
          </a:p>
          <a:p>
            <a:pPr lvl="1">
              <a:spcBef>
                <a:spcPts val="1800"/>
              </a:spcBef>
            </a:pPr>
            <a:endParaRPr lang="en-GB" b="0" dirty="0"/>
          </a:p>
          <a:p>
            <a:endParaRPr lang="en-GB" dirty="0"/>
          </a:p>
        </p:txBody>
      </p:sp>
      <p:pic>
        <p:nvPicPr>
          <p:cNvPr id="6" name="Picture 5">
            <a:extLst>
              <a:ext uri="{FF2B5EF4-FFF2-40B4-BE49-F238E27FC236}">
                <a16:creationId xmlns:a16="http://schemas.microsoft.com/office/drawing/2014/main" id="{AF017FCA-1836-20CE-E9C7-CB63154944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2106" b="33531"/>
          <a:stretch/>
        </p:blipFill>
        <p:spPr>
          <a:xfrm>
            <a:off x="716080" y="445372"/>
            <a:ext cx="6371142" cy="1352762"/>
          </a:xfrm>
          <a:prstGeom prst="rect">
            <a:avLst/>
          </a:prstGeom>
          <a:ln>
            <a:noFill/>
          </a:ln>
          <a:effectLst>
            <a:outerShdw blurRad="190500" algn="tl" rotWithShape="0">
              <a:srgbClr val="000000">
                <a:alpha val="70000"/>
              </a:srgbClr>
            </a:outerShdw>
          </a:effectLst>
        </p:spPr>
      </p:pic>
      <p:grpSp>
        <p:nvGrpSpPr>
          <p:cNvPr id="7" name="Group 6">
            <a:extLst>
              <a:ext uri="{FF2B5EF4-FFF2-40B4-BE49-F238E27FC236}">
                <a16:creationId xmlns:a16="http://schemas.microsoft.com/office/drawing/2014/main" id="{4DD3C856-1ABC-2C37-F927-966F0C9BD15F}"/>
              </a:ext>
            </a:extLst>
          </p:cNvPr>
          <p:cNvGrpSpPr/>
          <p:nvPr/>
        </p:nvGrpSpPr>
        <p:grpSpPr>
          <a:xfrm>
            <a:off x="719653" y="2586277"/>
            <a:ext cx="6448208" cy="2138867"/>
            <a:chOff x="827582" y="476672"/>
            <a:chExt cx="5255941" cy="1800200"/>
          </a:xfrm>
        </p:grpSpPr>
        <p:pic>
          <p:nvPicPr>
            <p:cNvPr id="8" name="Content Placeholder 16">
              <a:extLst>
                <a:ext uri="{FF2B5EF4-FFF2-40B4-BE49-F238E27FC236}">
                  <a16:creationId xmlns:a16="http://schemas.microsoft.com/office/drawing/2014/main" id="{D1BAF0B3-E519-96F9-4941-D9B0D7D79A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27584" y="476672"/>
              <a:ext cx="5255939" cy="432048"/>
            </a:xfrm>
            <a:prstGeom prst="rect">
              <a:avLst/>
            </a:prstGeom>
            <a:noFill/>
            <a:ln w="9525">
              <a:noFill/>
              <a:miter lim="800000"/>
              <a:headEnd/>
              <a:tailEnd/>
            </a:ln>
            <a:effectLst>
              <a:outerShdw blurRad="190500" algn="tl" rotWithShape="0">
                <a:srgbClr val="000000">
                  <a:alpha val="70000"/>
                </a:srgbClr>
              </a:outerShdw>
            </a:effectLst>
          </p:spPr>
        </p:pic>
        <p:pic>
          <p:nvPicPr>
            <p:cNvPr id="9" name="Content Placeholder 16">
              <a:extLst>
                <a:ext uri="{FF2B5EF4-FFF2-40B4-BE49-F238E27FC236}">
                  <a16:creationId xmlns:a16="http://schemas.microsoft.com/office/drawing/2014/main" id="{F2720C75-D613-8A02-8460-F6E78320FF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827583" y="980728"/>
              <a:ext cx="5255939" cy="288032"/>
            </a:xfrm>
            <a:prstGeom prst="rect">
              <a:avLst/>
            </a:prstGeom>
            <a:noFill/>
            <a:ln w="9525">
              <a:noFill/>
              <a:miter lim="800000"/>
              <a:headEnd/>
              <a:tailEnd/>
            </a:ln>
            <a:effectLst>
              <a:outerShdw blurRad="190500" algn="tl" rotWithShape="0">
                <a:srgbClr val="000000">
                  <a:alpha val="70000"/>
                </a:srgbClr>
              </a:outerShdw>
            </a:effectLst>
          </p:spPr>
        </p:pic>
        <p:pic>
          <p:nvPicPr>
            <p:cNvPr id="10" name="Content Placeholder 16">
              <a:extLst>
                <a:ext uri="{FF2B5EF4-FFF2-40B4-BE49-F238E27FC236}">
                  <a16:creationId xmlns:a16="http://schemas.microsoft.com/office/drawing/2014/main" id="{0AF60061-FC17-ABC2-931F-063B313D2F2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827582" y="1412776"/>
              <a:ext cx="5255939" cy="864096"/>
            </a:xfrm>
            <a:prstGeom prst="rect">
              <a:avLst/>
            </a:prstGeom>
            <a:noFill/>
            <a:ln w="9525">
              <a:noFill/>
              <a:miter lim="800000"/>
              <a:headEnd/>
              <a:tailEnd/>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4D2C2D44-D25C-C608-89AA-333C799E55F5}"/>
                </a:ext>
              </a:extLst>
            </p:cNvPr>
            <p:cNvSpPr/>
            <p:nvPr/>
          </p:nvSpPr>
          <p:spPr>
            <a:xfrm>
              <a:off x="4585707" y="763025"/>
              <a:ext cx="1368152" cy="122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3854688378"/>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B201-957C-442D-4C5F-CD90F45AF755}"/>
              </a:ext>
            </a:extLst>
          </p:cNvPr>
          <p:cNvSpPr>
            <a:spLocks noGrp="1"/>
          </p:cNvSpPr>
          <p:nvPr>
            <p:ph type="title"/>
          </p:nvPr>
        </p:nvSpPr>
        <p:spPr/>
        <p:txBody>
          <a:bodyPr>
            <a:normAutofit/>
          </a:bodyPr>
          <a:lstStyle/>
          <a:p>
            <a:r>
              <a:rPr lang="hu-HU" dirty="0"/>
              <a:t>Some thoughts on Dr Gurmendi</a:t>
            </a:r>
            <a:endParaRPr lang="en-GB" dirty="0"/>
          </a:p>
        </p:txBody>
      </p:sp>
      <p:sp>
        <p:nvSpPr>
          <p:cNvPr id="3" name="Content Placeholder 2">
            <a:extLst>
              <a:ext uri="{FF2B5EF4-FFF2-40B4-BE49-F238E27FC236}">
                <a16:creationId xmlns:a16="http://schemas.microsoft.com/office/drawing/2014/main" id="{208CE440-FEF3-5C3A-2994-2DA6165310D8}"/>
              </a:ext>
            </a:extLst>
          </p:cNvPr>
          <p:cNvSpPr>
            <a:spLocks noGrp="1"/>
          </p:cNvSpPr>
          <p:nvPr>
            <p:ph idx="1"/>
          </p:nvPr>
        </p:nvSpPr>
        <p:spPr/>
        <p:txBody>
          <a:bodyPr/>
          <a:lstStyle/>
          <a:p>
            <a:r>
              <a:rPr lang="en-GB" dirty="0"/>
              <a:t>a selective reading of history and the law</a:t>
            </a:r>
          </a:p>
          <a:p>
            <a:pPr lvl="1"/>
            <a:r>
              <a:rPr lang="en-GB" dirty="0"/>
              <a:t>the Brussels Declaration 1874: undefended v. defended localities</a:t>
            </a:r>
            <a:r>
              <a:rPr lang="hu-HU" dirty="0"/>
              <a:t> for bombardment</a:t>
            </a:r>
            <a:endParaRPr lang="en-GB" dirty="0"/>
          </a:p>
          <a:p>
            <a:pPr lvl="1"/>
            <a:r>
              <a:rPr lang="en-GB" dirty="0"/>
              <a:t>1899 and 1907 Hague Regulations: Article 25 (undefended localities) and Article 27 (pre</a:t>
            </a:r>
            <a:r>
              <a:rPr lang="hu-HU" dirty="0"/>
              <a:t>cautionary </a:t>
            </a:r>
            <a:r>
              <a:rPr lang="en-GB" dirty="0"/>
              <a:t>obligations for certain objects)</a:t>
            </a:r>
          </a:p>
          <a:p>
            <a:pPr lvl="1"/>
            <a:r>
              <a:rPr lang="en-GB" dirty="0"/>
              <a:t>1907 Hague Convention IX: naval bombardment of undefended localities prohibited (Article 1), but certain objects of military value</a:t>
            </a:r>
            <a:r>
              <a:rPr lang="hu-HU" dirty="0"/>
              <a:t> not included</a:t>
            </a:r>
            <a:r>
              <a:rPr lang="en-GB" dirty="0"/>
              <a:t> (Article 2)</a:t>
            </a:r>
          </a:p>
          <a:p>
            <a:pPr lvl="1"/>
            <a:r>
              <a:rPr lang="en-GB" dirty="0"/>
              <a:t>impact of Hague Air Rules of 1923: switch to ‘</a:t>
            </a:r>
            <a:r>
              <a:rPr lang="hu-HU" dirty="0"/>
              <a:t>miliary objective’-point targeting; proportionality for incidental civilian harm; precuationary duties</a:t>
            </a:r>
            <a:endParaRPr lang="en-GB" dirty="0"/>
          </a:p>
        </p:txBody>
      </p:sp>
    </p:spTree>
    <p:extLst>
      <p:ext uri="{BB962C8B-B14F-4D97-AF65-F5344CB8AC3E}">
        <p14:creationId xmlns:p14="http://schemas.microsoft.com/office/powerpoint/2010/main" val="4273711929"/>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2F5682-BB26-4532-A4F7-21BDA8114F11}"/>
              </a:ext>
            </a:extLst>
          </p:cNvPr>
          <p:cNvSpPr>
            <a:spLocks noGrp="1"/>
          </p:cNvSpPr>
          <p:nvPr>
            <p:ph idx="1"/>
          </p:nvPr>
        </p:nvSpPr>
        <p:spPr>
          <a:xfrm>
            <a:off x="457200" y="1556792"/>
            <a:ext cx="8229600" cy="4594282"/>
          </a:xfrm>
        </p:spPr>
        <p:txBody>
          <a:bodyPr/>
          <a:lstStyle/>
          <a:p>
            <a:pPr marL="0" indent="0">
              <a:spcBef>
                <a:spcPts val="3000"/>
              </a:spcBef>
              <a:buNone/>
            </a:pPr>
            <a:r>
              <a:rPr lang="en-GB" sz="4800" b="1" i="1" dirty="0">
                <a:latin typeface="Century Schoolbook" panose="02040604050505020304" pitchFamily="18" charset="0"/>
                <a:cs typeface="Aldhabi" panose="020B0604020202020204" pitchFamily="2" charset="-78"/>
              </a:rPr>
              <a:t>the plan…</a:t>
            </a:r>
          </a:p>
          <a:p>
            <a:pPr>
              <a:spcBef>
                <a:spcPts val="3000"/>
              </a:spcBef>
            </a:pPr>
            <a:r>
              <a:rPr lang="en-GB" dirty="0"/>
              <a:t>Legal operations: a quick primer</a:t>
            </a:r>
          </a:p>
          <a:p>
            <a:r>
              <a:rPr lang="en-GB" b="1" dirty="0"/>
              <a:t>Contested facts and </a:t>
            </a:r>
            <a:r>
              <a:rPr lang="hu-HU" b="1" dirty="0"/>
              <a:t>l</a:t>
            </a:r>
            <a:r>
              <a:rPr lang="en-GB" b="1" dirty="0"/>
              <a:t>aw</a:t>
            </a:r>
          </a:p>
          <a:p>
            <a:r>
              <a:rPr lang="en-GB" dirty="0"/>
              <a:t>Managing legal risk</a:t>
            </a:r>
          </a:p>
          <a:p>
            <a:r>
              <a:rPr lang="en-GB" b="1" dirty="0"/>
              <a:t>Re-readings of the law</a:t>
            </a:r>
          </a:p>
          <a:p>
            <a:r>
              <a:rPr lang="en-GB" b="1" dirty="0"/>
              <a:t>Implications</a:t>
            </a:r>
          </a:p>
          <a:p>
            <a:endParaRPr lang="en-GB" dirty="0"/>
          </a:p>
          <a:p>
            <a:endParaRPr lang="en-GB" i="1" dirty="0"/>
          </a:p>
          <a:p>
            <a:endParaRPr lang="en-GB" dirty="0"/>
          </a:p>
          <a:p>
            <a:pPr marL="0" indent="0">
              <a:buNone/>
            </a:pPr>
            <a:endParaRPr lang="en-GB" b="1" dirty="0"/>
          </a:p>
          <a:p>
            <a:pPr marL="0" indent="0">
              <a:buNone/>
            </a:pPr>
            <a:endParaRPr lang="en-GB" dirty="0"/>
          </a:p>
        </p:txBody>
      </p:sp>
      <p:sp>
        <p:nvSpPr>
          <p:cNvPr id="3" name="Rectangle 2">
            <a:extLst>
              <a:ext uri="{FF2B5EF4-FFF2-40B4-BE49-F238E27FC236}">
                <a16:creationId xmlns:a16="http://schemas.microsoft.com/office/drawing/2014/main" id="{84E6F0AA-0C35-4645-D82F-26649F99546D}"/>
              </a:ext>
            </a:extLst>
          </p:cNvPr>
          <p:cNvSpPr/>
          <p:nvPr/>
        </p:nvSpPr>
        <p:spPr>
          <a:xfrm>
            <a:off x="0" y="-27384"/>
            <a:ext cx="9144000" cy="105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254AF30-03EC-2C3B-6165-CFEA5B236CB5}"/>
                  </a:ext>
                </a:extLst>
              </p14:cNvPr>
              <p14:cNvContentPartPr/>
              <p14:nvPr/>
            </p14:nvContentPartPr>
            <p14:xfrm>
              <a:off x="422866" y="1801042"/>
              <a:ext cx="3513240" cy="55800"/>
            </p14:xfrm>
          </p:contentPart>
        </mc:Choice>
        <mc:Fallback xmlns="">
          <p:pic>
            <p:nvPicPr>
              <p:cNvPr id="4" name="Ink 3">
                <a:extLst>
                  <a:ext uri="{FF2B5EF4-FFF2-40B4-BE49-F238E27FC236}">
                    <a16:creationId xmlns:a16="http://schemas.microsoft.com/office/drawing/2014/main" id="{7254AF30-03EC-2C3B-6165-CFEA5B236CB5}"/>
                  </a:ext>
                </a:extLst>
              </p:cNvPr>
              <p:cNvPicPr/>
              <p:nvPr/>
            </p:nvPicPr>
            <p:blipFill>
              <a:blip r:embed="rId3"/>
              <a:stretch>
                <a:fillRect/>
              </a:stretch>
            </p:blipFill>
            <p:spPr>
              <a:xfrm>
                <a:off x="332866" y="1621402"/>
                <a:ext cx="36928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4D82103-5EBC-1CF9-3DC4-918C75EAF6C7}"/>
                  </a:ext>
                </a:extLst>
              </p14:cNvPr>
              <p14:cNvContentPartPr/>
              <p14:nvPr/>
            </p14:nvContentPartPr>
            <p14:xfrm>
              <a:off x="443026" y="2121442"/>
              <a:ext cx="3473280" cy="41040"/>
            </p14:xfrm>
          </p:contentPart>
        </mc:Choice>
        <mc:Fallback xmlns="">
          <p:pic>
            <p:nvPicPr>
              <p:cNvPr id="5" name="Ink 4">
                <a:extLst>
                  <a:ext uri="{FF2B5EF4-FFF2-40B4-BE49-F238E27FC236}">
                    <a16:creationId xmlns:a16="http://schemas.microsoft.com/office/drawing/2014/main" id="{64D82103-5EBC-1CF9-3DC4-918C75EAF6C7}"/>
                  </a:ext>
                </a:extLst>
              </p:cNvPr>
              <p:cNvPicPr/>
              <p:nvPr/>
            </p:nvPicPr>
            <p:blipFill>
              <a:blip r:embed="rId5"/>
              <a:stretch>
                <a:fillRect/>
              </a:stretch>
            </p:blipFill>
            <p:spPr>
              <a:xfrm>
                <a:off x="353026" y="1943007"/>
                <a:ext cx="3652920" cy="39755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77E52B6-64BD-4C54-E1E7-8C8AEB38778A}"/>
                  </a:ext>
                </a:extLst>
              </p14:cNvPr>
              <p14:cNvContentPartPr/>
              <p14:nvPr/>
            </p14:nvContentPartPr>
            <p14:xfrm>
              <a:off x="429706" y="2271562"/>
              <a:ext cx="3459600" cy="82800"/>
            </p14:xfrm>
          </p:contentPart>
        </mc:Choice>
        <mc:Fallback xmlns="">
          <p:pic>
            <p:nvPicPr>
              <p:cNvPr id="6" name="Ink 5">
                <a:extLst>
                  <a:ext uri="{FF2B5EF4-FFF2-40B4-BE49-F238E27FC236}">
                    <a16:creationId xmlns:a16="http://schemas.microsoft.com/office/drawing/2014/main" id="{877E52B6-64BD-4C54-E1E7-8C8AEB38778A}"/>
                  </a:ext>
                </a:extLst>
              </p:cNvPr>
              <p:cNvPicPr/>
              <p:nvPr/>
            </p:nvPicPr>
            <p:blipFill>
              <a:blip r:embed="rId7"/>
              <a:stretch>
                <a:fillRect/>
              </a:stretch>
            </p:blipFill>
            <p:spPr>
              <a:xfrm>
                <a:off x="339706" y="2091922"/>
                <a:ext cx="36392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2C2A94D-01E8-F0B2-C142-AD196EA30943}"/>
                  </a:ext>
                </a:extLst>
              </p14:cNvPr>
              <p14:cNvContentPartPr/>
              <p14:nvPr/>
            </p14:nvContentPartPr>
            <p14:xfrm>
              <a:off x="429706" y="1787722"/>
              <a:ext cx="1284840" cy="42120"/>
            </p14:xfrm>
          </p:contentPart>
        </mc:Choice>
        <mc:Fallback xmlns="">
          <p:pic>
            <p:nvPicPr>
              <p:cNvPr id="7" name="Ink 6">
                <a:extLst>
                  <a:ext uri="{FF2B5EF4-FFF2-40B4-BE49-F238E27FC236}">
                    <a16:creationId xmlns:a16="http://schemas.microsoft.com/office/drawing/2014/main" id="{62C2A94D-01E8-F0B2-C142-AD196EA30943}"/>
                  </a:ext>
                </a:extLst>
              </p:cNvPr>
              <p:cNvPicPr/>
              <p:nvPr/>
            </p:nvPicPr>
            <p:blipFill>
              <a:blip r:embed="rId9"/>
              <a:stretch>
                <a:fillRect/>
              </a:stretch>
            </p:blipFill>
            <p:spPr>
              <a:xfrm>
                <a:off x="339706" y="1607722"/>
                <a:ext cx="146448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1D43D883-6DFC-19AA-CC89-EF7047A3F177}"/>
                  </a:ext>
                </a:extLst>
              </p14:cNvPr>
              <p14:cNvContentPartPr/>
              <p14:nvPr/>
            </p14:nvContentPartPr>
            <p14:xfrm>
              <a:off x="1037026" y="1760002"/>
              <a:ext cx="2688120" cy="82440"/>
            </p14:xfrm>
          </p:contentPart>
        </mc:Choice>
        <mc:Fallback xmlns="">
          <p:pic>
            <p:nvPicPr>
              <p:cNvPr id="8" name="Ink 7">
                <a:extLst>
                  <a:ext uri="{FF2B5EF4-FFF2-40B4-BE49-F238E27FC236}">
                    <a16:creationId xmlns:a16="http://schemas.microsoft.com/office/drawing/2014/main" id="{1D43D883-6DFC-19AA-CC89-EF7047A3F177}"/>
                  </a:ext>
                </a:extLst>
              </p:cNvPr>
              <p:cNvPicPr/>
              <p:nvPr/>
            </p:nvPicPr>
            <p:blipFill>
              <a:blip r:embed="rId11"/>
              <a:stretch>
                <a:fillRect/>
              </a:stretch>
            </p:blipFill>
            <p:spPr>
              <a:xfrm>
                <a:off x="947038" y="1580002"/>
                <a:ext cx="2867736" cy="442080"/>
              </a:xfrm>
              <a:prstGeom prst="rect">
                <a:avLst/>
              </a:prstGeom>
            </p:spPr>
          </p:pic>
        </mc:Fallback>
      </mc:AlternateContent>
    </p:spTree>
    <p:extLst>
      <p:ext uri="{BB962C8B-B14F-4D97-AF65-F5344CB8AC3E}">
        <p14:creationId xmlns:p14="http://schemas.microsoft.com/office/powerpoint/2010/main" val="4192675436"/>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37A08E-D95C-BAED-580B-4F9E635B2B0F}"/>
              </a:ext>
            </a:extLst>
          </p:cNvPr>
          <p:cNvSpPr>
            <a:spLocks noGrp="1"/>
          </p:cNvSpPr>
          <p:nvPr>
            <p:ph idx="1"/>
          </p:nvPr>
        </p:nvSpPr>
        <p:spPr/>
        <p:txBody>
          <a:bodyPr/>
          <a:lstStyle/>
          <a:p>
            <a:r>
              <a:rPr lang="hu-HU" dirty="0"/>
              <a:t>a selective re-reading of the law</a:t>
            </a:r>
          </a:p>
          <a:p>
            <a:pPr lvl="1"/>
            <a:r>
              <a:rPr lang="hu-HU" dirty="0"/>
              <a:t>is it possible? sure, let’s have </a:t>
            </a:r>
            <a:r>
              <a:rPr lang="en-GB" dirty="0"/>
              <a:t>‘</a:t>
            </a:r>
            <a:r>
              <a:rPr lang="hu-HU" dirty="0"/>
              <a:t>law of war’ without the </a:t>
            </a:r>
            <a:r>
              <a:rPr lang="en-GB" dirty="0"/>
              <a:t>‘</a:t>
            </a:r>
            <a:r>
              <a:rPr lang="hu-HU" dirty="0"/>
              <a:t>war’ bit</a:t>
            </a:r>
          </a:p>
          <a:p>
            <a:pPr lvl="1"/>
            <a:r>
              <a:rPr lang="hu-HU" dirty="0"/>
              <a:t>does it reflect the law as it stands? no: see drafting history of proportionality in API</a:t>
            </a:r>
          </a:p>
          <a:p>
            <a:pPr lvl="1"/>
            <a:r>
              <a:rPr lang="hu-HU" dirty="0"/>
              <a:t>is it desirable? no, because an overly ambitious LOAC will not command compliance</a:t>
            </a:r>
          </a:p>
          <a:p>
            <a:pPr lvl="1"/>
            <a:endParaRPr lang="en-GB" dirty="0"/>
          </a:p>
        </p:txBody>
      </p:sp>
    </p:spTree>
    <p:extLst>
      <p:ext uri="{BB962C8B-B14F-4D97-AF65-F5344CB8AC3E}">
        <p14:creationId xmlns:p14="http://schemas.microsoft.com/office/powerpoint/2010/main" val="2250924618"/>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FCCA-5582-C8B6-B8E0-8D5DAAD9F4B8}"/>
              </a:ext>
            </a:extLst>
          </p:cNvPr>
          <p:cNvSpPr>
            <a:spLocks noGrp="1"/>
          </p:cNvSpPr>
          <p:nvPr>
            <p:ph type="title"/>
          </p:nvPr>
        </p:nvSpPr>
        <p:spPr/>
        <p:txBody>
          <a:bodyPr/>
          <a:lstStyle/>
          <a:p>
            <a:r>
              <a:rPr lang="hu-HU" dirty="0"/>
              <a:t>This does grow legs...</a:t>
            </a:r>
            <a:endParaRPr lang="en-GB" dirty="0"/>
          </a:p>
        </p:txBody>
      </p:sp>
      <p:sp>
        <p:nvSpPr>
          <p:cNvPr id="3" name="Content Placeholder 2">
            <a:extLst>
              <a:ext uri="{FF2B5EF4-FFF2-40B4-BE49-F238E27FC236}">
                <a16:creationId xmlns:a16="http://schemas.microsoft.com/office/drawing/2014/main" id="{BBB3398A-CC3C-110E-06A5-18CC0465DE2E}"/>
              </a:ext>
            </a:extLst>
          </p:cNvPr>
          <p:cNvSpPr>
            <a:spLocks noGrp="1"/>
          </p:cNvSpPr>
          <p:nvPr>
            <p:ph idx="1"/>
          </p:nvPr>
        </p:nvSpPr>
        <p:spPr>
          <a:xfrm>
            <a:off x="5463058" y="1700808"/>
            <a:ext cx="3281458" cy="4514274"/>
          </a:xfrm>
        </p:spPr>
        <p:txBody>
          <a:bodyPr/>
          <a:lstStyle/>
          <a:p>
            <a:pPr lvl="1"/>
            <a:r>
              <a:rPr lang="en-GB" dirty="0"/>
              <a:t>if (a) civilian harm is almost certain (b) quantitatively higher than number of military objectives</a:t>
            </a:r>
            <a:r>
              <a:rPr lang="hu-HU" dirty="0"/>
              <a:t> affected</a:t>
            </a:r>
            <a:r>
              <a:rPr lang="en-GB" dirty="0"/>
              <a:t>, then it is intended and not incidental (therefore indiscriminate and outside scope of proportionality)</a:t>
            </a:r>
          </a:p>
          <a:p>
            <a:endParaRPr lang="en-GB" dirty="0"/>
          </a:p>
        </p:txBody>
      </p:sp>
      <p:pic>
        <p:nvPicPr>
          <p:cNvPr id="4" name="Picture 3" descr="A text on a page&#10;&#10;Description automatically generated">
            <a:extLst>
              <a:ext uri="{FF2B5EF4-FFF2-40B4-BE49-F238E27FC236}">
                <a16:creationId xmlns:a16="http://schemas.microsoft.com/office/drawing/2014/main" id="{7C93621B-7455-630B-F7BA-A7184F9BA6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575554"/>
            <a:ext cx="5449140" cy="2600179"/>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285C0E3C-40E6-A09A-132B-E10734D4ED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617" y="1714993"/>
            <a:ext cx="5449139" cy="1750798"/>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0034886-7C4A-3C0A-0DCC-00BDA722674B}"/>
                  </a:ext>
                </a:extLst>
              </p14:cNvPr>
              <p14:cNvContentPartPr/>
              <p14:nvPr/>
            </p14:nvContentPartPr>
            <p14:xfrm>
              <a:off x="3738658" y="4147631"/>
              <a:ext cx="1724400" cy="20880"/>
            </p14:xfrm>
          </p:contentPart>
        </mc:Choice>
        <mc:Fallback xmlns="">
          <p:pic>
            <p:nvPicPr>
              <p:cNvPr id="6" name="Ink 5">
                <a:extLst>
                  <a:ext uri="{FF2B5EF4-FFF2-40B4-BE49-F238E27FC236}">
                    <a16:creationId xmlns:a16="http://schemas.microsoft.com/office/drawing/2014/main" id="{10034886-7C4A-3C0A-0DCC-00BDA722674B}"/>
                  </a:ext>
                </a:extLst>
              </p:cNvPr>
              <p:cNvPicPr/>
              <p:nvPr/>
            </p:nvPicPr>
            <p:blipFill>
              <a:blip r:embed="rId5"/>
              <a:stretch>
                <a:fillRect/>
              </a:stretch>
            </p:blipFill>
            <p:spPr>
              <a:xfrm>
                <a:off x="3684647" y="4039631"/>
                <a:ext cx="1832062"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3969E69-7B16-C5DD-4D27-2634962AA8CA}"/>
                  </a:ext>
                </a:extLst>
              </p14:cNvPr>
              <p14:cNvContentPartPr/>
              <p14:nvPr/>
            </p14:nvContentPartPr>
            <p14:xfrm>
              <a:off x="722578" y="4254911"/>
              <a:ext cx="4779000" cy="71280"/>
            </p14:xfrm>
          </p:contentPart>
        </mc:Choice>
        <mc:Fallback xmlns="">
          <p:pic>
            <p:nvPicPr>
              <p:cNvPr id="7" name="Ink 6">
                <a:extLst>
                  <a:ext uri="{FF2B5EF4-FFF2-40B4-BE49-F238E27FC236}">
                    <a16:creationId xmlns:a16="http://schemas.microsoft.com/office/drawing/2014/main" id="{13969E69-7B16-C5DD-4D27-2634962AA8CA}"/>
                  </a:ext>
                </a:extLst>
              </p:cNvPr>
              <p:cNvPicPr/>
              <p:nvPr/>
            </p:nvPicPr>
            <p:blipFill>
              <a:blip r:embed="rId7"/>
              <a:stretch>
                <a:fillRect/>
              </a:stretch>
            </p:blipFill>
            <p:spPr>
              <a:xfrm>
                <a:off x="668582" y="4146911"/>
                <a:ext cx="4886632"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E8892DD5-C4B8-A20A-3A20-2828D2E8F816}"/>
                  </a:ext>
                </a:extLst>
              </p14:cNvPr>
              <p14:cNvContentPartPr/>
              <p14:nvPr/>
            </p14:nvContentPartPr>
            <p14:xfrm>
              <a:off x="743098" y="4461191"/>
              <a:ext cx="2503800" cy="41400"/>
            </p14:xfrm>
          </p:contentPart>
        </mc:Choice>
        <mc:Fallback xmlns="">
          <p:pic>
            <p:nvPicPr>
              <p:cNvPr id="8" name="Ink 7">
                <a:extLst>
                  <a:ext uri="{FF2B5EF4-FFF2-40B4-BE49-F238E27FC236}">
                    <a16:creationId xmlns:a16="http://schemas.microsoft.com/office/drawing/2014/main" id="{E8892DD5-C4B8-A20A-3A20-2828D2E8F816}"/>
                  </a:ext>
                </a:extLst>
              </p:cNvPr>
              <p:cNvPicPr/>
              <p:nvPr/>
            </p:nvPicPr>
            <p:blipFill>
              <a:blip r:embed="rId9"/>
              <a:stretch>
                <a:fillRect/>
              </a:stretch>
            </p:blipFill>
            <p:spPr>
              <a:xfrm>
                <a:off x="689098" y="4354122"/>
                <a:ext cx="2611440" cy="25518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18D0334-C303-1EB0-C204-A452DFF7B9B3}"/>
                  </a:ext>
                </a:extLst>
              </p14:cNvPr>
              <p14:cNvContentPartPr/>
              <p14:nvPr/>
            </p14:nvContentPartPr>
            <p14:xfrm>
              <a:off x="1275538" y="5115311"/>
              <a:ext cx="4276800" cy="22320"/>
            </p14:xfrm>
          </p:contentPart>
        </mc:Choice>
        <mc:Fallback xmlns="">
          <p:pic>
            <p:nvPicPr>
              <p:cNvPr id="9" name="Ink 8">
                <a:extLst>
                  <a:ext uri="{FF2B5EF4-FFF2-40B4-BE49-F238E27FC236}">
                    <a16:creationId xmlns:a16="http://schemas.microsoft.com/office/drawing/2014/main" id="{918D0334-C303-1EB0-C204-A452DFF7B9B3}"/>
                  </a:ext>
                </a:extLst>
              </p:cNvPr>
              <p:cNvPicPr/>
              <p:nvPr/>
            </p:nvPicPr>
            <p:blipFill>
              <a:blip r:embed="rId11"/>
              <a:stretch>
                <a:fillRect/>
              </a:stretch>
            </p:blipFill>
            <p:spPr>
              <a:xfrm>
                <a:off x="1221538" y="5007311"/>
                <a:ext cx="43844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82C88D07-E024-A3C6-202B-01FD958B4575}"/>
                  </a:ext>
                </a:extLst>
              </p14:cNvPr>
              <p14:cNvContentPartPr/>
              <p14:nvPr/>
            </p14:nvContentPartPr>
            <p14:xfrm>
              <a:off x="729418" y="5184431"/>
              <a:ext cx="4748760" cy="166680"/>
            </p14:xfrm>
          </p:contentPart>
        </mc:Choice>
        <mc:Fallback xmlns="">
          <p:pic>
            <p:nvPicPr>
              <p:cNvPr id="10" name="Ink 9">
                <a:extLst>
                  <a:ext uri="{FF2B5EF4-FFF2-40B4-BE49-F238E27FC236}">
                    <a16:creationId xmlns:a16="http://schemas.microsoft.com/office/drawing/2014/main" id="{82C88D07-E024-A3C6-202B-01FD958B4575}"/>
                  </a:ext>
                </a:extLst>
              </p:cNvPr>
              <p:cNvPicPr/>
              <p:nvPr/>
            </p:nvPicPr>
            <p:blipFill>
              <a:blip r:embed="rId13"/>
              <a:stretch>
                <a:fillRect/>
              </a:stretch>
            </p:blipFill>
            <p:spPr>
              <a:xfrm>
                <a:off x="675418" y="5076431"/>
                <a:ext cx="485640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F81C02B-373E-BB1E-6201-E839C2F20F86}"/>
                  </a:ext>
                </a:extLst>
              </p14:cNvPr>
              <p14:cNvContentPartPr/>
              <p14:nvPr/>
            </p14:nvContentPartPr>
            <p14:xfrm>
              <a:off x="736258" y="5402951"/>
              <a:ext cx="2811960" cy="62640"/>
            </p14:xfrm>
          </p:contentPart>
        </mc:Choice>
        <mc:Fallback xmlns="">
          <p:pic>
            <p:nvPicPr>
              <p:cNvPr id="11" name="Ink 10">
                <a:extLst>
                  <a:ext uri="{FF2B5EF4-FFF2-40B4-BE49-F238E27FC236}">
                    <a16:creationId xmlns:a16="http://schemas.microsoft.com/office/drawing/2014/main" id="{0F81C02B-373E-BB1E-6201-E839C2F20F86}"/>
                  </a:ext>
                </a:extLst>
              </p:cNvPr>
              <p:cNvPicPr/>
              <p:nvPr/>
            </p:nvPicPr>
            <p:blipFill>
              <a:blip r:embed="rId15"/>
              <a:stretch>
                <a:fillRect/>
              </a:stretch>
            </p:blipFill>
            <p:spPr>
              <a:xfrm>
                <a:off x="682258" y="5294951"/>
                <a:ext cx="2919600" cy="278280"/>
              </a:xfrm>
              <a:prstGeom prst="rect">
                <a:avLst/>
              </a:prstGeom>
            </p:spPr>
          </p:pic>
        </mc:Fallback>
      </mc:AlternateContent>
    </p:spTree>
    <p:extLst>
      <p:ext uri="{BB962C8B-B14F-4D97-AF65-F5344CB8AC3E}">
        <p14:creationId xmlns:p14="http://schemas.microsoft.com/office/powerpoint/2010/main" val="4127771436"/>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3D399F-7CA8-2687-AFA0-7B9D50A204C5}"/>
              </a:ext>
            </a:extLst>
          </p:cNvPr>
          <p:cNvSpPr>
            <a:spLocks noGrp="1"/>
          </p:cNvSpPr>
          <p:nvPr>
            <p:ph type="body" sz="quarter" idx="14"/>
          </p:nvPr>
        </p:nvSpPr>
        <p:spPr/>
        <p:txBody>
          <a:bodyPr/>
          <a:lstStyle/>
          <a:p>
            <a:r>
              <a:rPr lang="en-GB" dirty="0"/>
              <a:t>IMPLICATIONS</a:t>
            </a:r>
          </a:p>
        </p:txBody>
      </p:sp>
    </p:spTree>
    <p:extLst>
      <p:ext uri="{BB962C8B-B14F-4D97-AF65-F5344CB8AC3E}">
        <p14:creationId xmlns:p14="http://schemas.microsoft.com/office/powerpoint/2010/main" val="1658403861"/>
      </p:ext>
    </p:extLst>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FCEA-ED8C-6F89-0758-A1807086C63B}"/>
              </a:ext>
            </a:extLst>
          </p:cNvPr>
          <p:cNvSpPr>
            <a:spLocks noGrp="1"/>
          </p:cNvSpPr>
          <p:nvPr>
            <p:ph type="title"/>
          </p:nvPr>
        </p:nvSpPr>
        <p:spPr/>
        <p:txBody>
          <a:bodyPr/>
          <a:lstStyle/>
          <a:p>
            <a:r>
              <a:rPr lang="en-GB" dirty="0"/>
              <a:t>Risks, challenges, vulnerabilities</a:t>
            </a:r>
          </a:p>
        </p:txBody>
      </p:sp>
      <p:sp>
        <p:nvSpPr>
          <p:cNvPr id="3" name="Content Placeholder 2">
            <a:extLst>
              <a:ext uri="{FF2B5EF4-FFF2-40B4-BE49-F238E27FC236}">
                <a16:creationId xmlns:a16="http://schemas.microsoft.com/office/drawing/2014/main" id="{2A8DAC09-A59E-AD70-C17C-4EDC9496F1DA}"/>
              </a:ext>
            </a:extLst>
          </p:cNvPr>
          <p:cNvSpPr>
            <a:spLocks noGrp="1"/>
          </p:cNvSpPr>
          <p:nvPr>
            <p:ph idx="1"/>
          </p:nvPr>
        </p:nvSpPr>
        <p:spPr/>
        <p:txBody>
          <a:bodyPr/>
          <a:lstStyle/>
          <a:p>
            <a:r>
              <a:rPr lang="en-GB" b="1" dirty="0"/>
              <a:t>compliance and legitimacy</a:t>
            </a:r>
          </a:p>
          <a:p>
            <a:pPr lvl="1"/>
            <a:r>
              <a:rPr lang="en-GB" dirty="0"/>
              <a:t>compliance seen as </a:t>
            </a:r>
            <a:r>
              <a:rPr lang="hu-HU" dirty="0"/>
              <a:t>a </a:t>
            </a:r>
            <a:r>
              <a:rPr lang="en-GB" dirty="0"/>
              <a:t>key aspect of legitimacy (‘campaign authority’)</a:t>
            </a:r>
          </a:p>
          <a:p>
            <a:pPr lvl="1"/>
            <a:r>
              <a:rPr lang="en-GB" dirty="0"/>
              <a:t>loss of legitimacy has costs: political, legal, operational</a:t>
            </a:r>
          </a:p>
          <a:p>
            <a:pPr marL="514350" indent="-457200"/>
            <a:r>
              <a:rPr lang="en-GB" dirty="0"/>
              <a:t>social media amplifies wildly divergent claims about facts and the law</a:t>
            </a:r>
          </a:p>
          <a:p>
            <a:pPr lvl="1"/>
            <a:r>
              <a:rPr lang="en-GB" dirty="0"/>
              <a:t>immense volume, many platforms, vast tempo</a:t>
            </a:r>
          </a:p>
          <a:p>
            <a:pPr lvl="1"/>
            <a:r>
              <a:rPr lang="en-GB" dirty="0"/>
              <a:t>aspect of ‘participatory warfare’</a:t>
            </a:r>
          </a:p>
          <a:p>
            <a:pPr marL="457200" lvl="1" indent="0">
              <a:buNone/>
            </a:pPr>
            <a:endParaRPr lang="en-GB" dirty="0"/>
          </a:p>
          <a:p>
            <a:pPr marL="457200" lvl="1" indent="0">
              <a:buNone/>
            </a:pPr>
            <a:endParaRPr lang="en-GB" dirty="0"/>
          </a:p>
          <a:p>
            <a:pPr marL="57150" indent="0">
              <a:buNone/>
            </a:pPr>
            <a:endParaRPr lang="en-GB" dirty="0"/>
          </a:p>
          <a:p>
            <a:pPr lvl="1"/>
            <a:endParaRPr lang="en-GB" dirty="0"/>
          </a:p>
        </p:txBody>
      </p:sp>
    </p:spTree>
    <p:extLst>
      <p:ext uri="{BB962C8B-B14F-4D97-AF65-F5344CB8AC3E}">
        <p14:creationId xmlns:p14="http://schemas.microsoft.com/office/powerpoint/2010/main" val="2147813585"/>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9C6EC9-E17F-2353-6D34-5416E3A7FA49}"/>
              </a:ext>
            </a:extLst>
          </p:cNvPr>
          <p:cNvSpPr>
            <a:spLocks noGrp="1"/>
          </p:cNvSpPr>
          <p:nvPr>
            <p:ph idx="1"/>
          </p:nvPr>
        </p:nvSpPr>
        <p:spPr/>
        <p:txBody>
          <a:bodyPr/>
          <a:lstStyle/>
          <a:p>
            <a:r>
              <a:rPr lang="en-GB" b="1" dirty="0"/>
              <a:t>spread of ‘fake law’ and reinterpretations</a:t>
            </a:r>
          </a:p>
          <a:p>
            <a:pPr lvl="1"/>
            <a:r>
              <a:rPr lang="en-GB" dirty="0"/>
              <a:t>widespread legal revisionism</a:t>
            </a:r>
          </a:p>
          <a:p>
            <a:pPr lvl="1"/>
            <a:r>
              <a:rPr lang="en-GB" dirty="0"/>
              <a:t>even if States comply with LOAC as they understand it, </a:t>
            </a:r>
            <a:r>
              <a:rPr lang="hu-HU" dirty="0"/>
              <a:t>are they being held to account to different</a:t>
            </a:r>
            <a:r>
              <a:rPr lang="en-GB" dirty="0"/>
              <a:t> standard</a:t>
            </a:r>
            <a:r>
              <a:rPr lang="hu-HU" dirty="0"/>
              <a:t>?</a:t>
            </a:r>
            <a:endParaRPr lang="en-GB" dirty="0"/>
          </a:p>
          <a:p>
            <a:pPr lvl="1"/>
            <a:r>
              <a:rPr lang="en-GB" dirty="0"/>
              <a:t>long-term consequences?</a:t>
            </a:r>
          </a:p>
          <a:p>
            <a:r>
              <a:rPr lang="en-GB" dirty="0"/>
              <a:t>heightened risk of lawfare</a:t>
            </a:r>
          </a:p>
          <a:p>
            <a:pPr lvl="1"/>
            <a:r>
              <a:rPr lang="en-GB" dirty="0"/>
              <a:t>likelihood of legal challenges (</a:t>
            </a:r>
            <a:r>
              <a:rPr lang="en-GB" i="1" dirty="0"/>
              <a:t>cf</a:t>
            </a:r>
            <a:r>
              <a:rPr lang="en-GB" dirty="0"/>
              <a:t>. </a:t>
            </a:r>
            <a:r>
              <a:rPr lang="en-GB" i="1" dirty="0"/>
              <a:t>South Africa v. Israel</a:t>
            </a:r>
            <a:r>
              <a:rPr lang="en-GB" dirty="0"/>
              <a:t>; legal challenges to weapon supplies)</a:t>
            </a:r>
          </a:p>
          <a:p>
            <a:pPr lvl="1"/>
            <a:r>
              <a:rPr lang="en-GB" dirty="0"/>
              <a:t>will adversaries exploit ‘useful idiots’ and domestic discontent?</a:t>
            </a:r>
          </a:p>
          <a:p>
            <a:r>
              <a:rPr lang="en-GB" dirty="0"/>
              <a:t>level of challenge</a:t>
            </a:r>
          </a:p>
          <a:p>
            <a:pPr lvl="1"/>
            <a:r>
              <a:rPr lang="en-GB" dirty="0"/>
              <a:t>think peer-to-peer and sophisticated adversary</a:t>
            </a:r>
          </a:p>
        </p:txBody>
      </p:sp>
    </p:spTree>
    <p:extLst>
      <p:ext uri="{BB962C8B-B14F-4D97-AF65-F5344CB8AC3E}">
        <p14:creationId xmlns:p14="http://schemas.microsoft.com/office/powerpoint/2010/main" val="1251893390"/>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FCEA-ED8C-6F89-0758-A1807086C63B}"/>
              </a:ext>
            </a:extLst>
          </p:cNvPr>
          <p:cNvSpPr>
            <a:spLocks noGrp="1"/>
          </p:cNvSpPr>
          <p:nvPr>
            <p:ph type="title"/>
          </p:nvPr>
        </p:nvSpPr>
        <p:spPr/>
        <p:txBody>
          <a:bodyPr/>
          <a:lstStyle/>
          <a:p>
            <a:r>
              <a:rPr lang="en-GB" dirty="0"/>
              <a:t>What now?</a:t>
            </a:r>
          </a:p>
        </p:txBody>
      </p:sp>
      <p:sp>
        <p:nvSpPr>
          <p:cNvPr id="3" name="Content Placeholder 2">
            <a:extLst>
              <a:ext uri="{FF2B5EF4-FFF2-40B4-BE49-F238E27FC236}">
                <a16:creationId xmlns:a16="http://schemas.microsoft.com/office/drawing/2014/main" id="{2A8DAC09-A59E-AD70-C17C-4EDC9496F1DA}"/>
              </a:ext>
            </a:extLst>
          </p:cNvPr>
          <p:cNvSpPr>
            <a:spLocks noGrp="1"/>
          </p:cNvSpPr>
          <p:nvPr>
            <p:ph idx="1"/>
          </p:nvPr>
        </p:nvSpPr>
        <p:spPr/>
        <p:txBody>
          <a:bodyPr/>
          <a:lstStyle/>
          <a:p>
            <a:r>
              <a:rPr lang="en-GB" dirty="0"/>
              <a:t>overriding need to respond </a:t>
            </a:r>
          </a:p>
          <a:p>
            <a:pPr lvl="1"/>
            <a:r>
              <a:rPr lang="en-GB" dirty="0"/>
              <a:t>States (and forces) must engage in </a:t>
            </a:r>
            <a:r>
              <a:rPr lang="hu-HU" dirty="0"/>
              <a:t>pro</a:t>
            </a:r>
            <a:r>
              <a:rPr lang="en-GB" dirty="0"/>
              <a:t>active perception management</a:t>
            </a:r>
            <a:r>
              <a:rPr lang="hu-HU" dirty="0"/>
              <a:t> of facts and the law</a:t>
            </a:r>
            <a:endParaRPr lang="en-GB" dirty="0"/>
          </a:p>
          <a:p>
            <a:pPr lvl="1"/>
            <a:r>
              <a:rPr lang="en-GB" dirty="0"/>
              <a:t>link between law and strategic communication</a:t>
            </a:r>
          </a:p>
          <a:p>
            <a:pPr lvl="1"/>
            <a:r>
              <a:rPr lang="en-GB" dirty="0"/>
              <a:t>short-term and long-term challenges</a:t>
            </a:r>
          </a:p>
          <a:p>
            <a:pPr lvl="1"/>
            <a:r>
              <a:rPr lang="en-GB" dirty="0"/>
              <a:t>home and foreign audiences</a:t>
            </a:r>
          </a:p>
          <a:p>
            <a:r>
              <a:rPr lang="en-GB" dirty="0"/>
              <a:t>how to respond?</a:t>
            </a:r>
          </a:p>
          <a:p>
            <a:pPr lvl="1"/>
            <a:r>
              <a:rPr lang="en-GB" dirty="0"/>
              <a:t>who, how, what, when?</a:t>
            </a:r>
          </a:p>
          <a:p>
            <a:endParaRPr lang="en-GB" dirty="0"/>
          </a:p>
        </p:txBody>
      </p:sp>
    </p:spTree>
    <p:extLst>
      <p:ext uri="{BB962C8B-B14F-4D97-AF65-F5344CB8AC3E}">
        <p14:creationId xmlns:p14="http://schemas.microsoft.com/office/powerpoint/2010/main" val="4191474616"/>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A5F285-DCBB-8AFC-CCF7-1D0805C7D254}"/>
              </a:ext>
            </a:extLst>
          </p:cNvPr>
          <p:cNvSpPr>
            <a:spLocks noGrp="1"/>
          </p:cNvSpPr>
          <p:nvPr>
            <p:ph idx="1"/>
          </p:nvPr>
        </p:nvSpPr>
        <p:spPr/>
        <p:txBody>
          <a:bodyPr/>
          <a:lstStyle/>
          <a:p>
            <a:r>
              <a:rPr lang="en-GB" dirty="0"/>
              <a:t>some lines of effort</a:t>
            </a:r>
          </a:p>
          <a:p>
            <a:pPr lvl="1"/>
            <a:r>
              <a:rPr lang="en-GB" dirty="0"/>
              <a:t>situational awareness: legal vigilance</a:t>
            </a:r>
          </a:p>
          <a:p>
            <a:pPr lvl="1"/>
            <a:r>
              <a:rPr lang="en-GB" dirty="0"/>
              <a:t>preparedness: shaping the legal battlefield</a:t>
            </a:r>
          </a:p>
          <a:p>
            <a:pPr lvl="1"/>
            <a:r>
              <a:rPr lang="en-GB" dirty="0"/>
              <a:t>operational capacity: ability to conduct legal operations </a:t>
            </a:r>
          </a:p>
          <a:p>
            <a:endParaRPr lang="en-GB" dirty="0"/>
          </a:p>
          <a:p>
            <a:pPr lvl="1"/>
            <a:r>
              <a:rPr lang="en-GB" dirty="0"/>
              <a:t>national and alliance level</a:t>
            </a:r>
            <a:r>
              <a:rPr lang="hu-HU" dirty="0"/>
              <a:t> (</a:t>
            </a:r>
            <a:r>
              <a:rPr lang="en-GB" dirty="0"/>
              <a:t>more robust </a:t>
            </a:r>
            <a:r>
              <a:rPr lang="hu-HU" dirty="0"/>
              <a:t>coopration and increasing </a:t>
            </a:r>
            <a:r>
              <a:rPr lang="en-GB" dirty="0"/>
              <a:t>legal interoperability)</a:t>
            </a:r>
          </a:p>
        </p:txBody>
      </p:sp>
    </p:spTree>
    <p:extLst>
      <p:ext uri="{BB962C8B-B14F-4D97-AF65-F5344CB8AC3E}">
        <p14:creationId xmlns:p14="http://schemas.microsoft.com/office/powerpoint/2010/main" val="2681199301"/>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A7028A-04FD-6232-1779-B33E65985E26}"/>
              </a:ext>
            </a:extLst>
          </p:cNvPr>
          <p:cNvSpPr>
            <a:spLocks noGrp="1"/>
          </p:cNvSpPr>
          <p:nvPr>
            <p:ph type="body" sz="quarter" idx="14"/>
          </p:nvPr>
        </p:nvSpPr>
        <p:spPr/>
        <p:txBody>
          <a:bodyPr/>
          <a:lstStyle/>
          <a:p>
            <a:r>
              <a:rPr lang="en-GB" dirty="0"/>
              <a:t>LEGAL OPERATIONS</a:t>
            </a:r>
          </a:p>
        </p:txBody>
      </p:sp>
    </p:spTree>
    <p:extLst>
      <p:ext uri="{BB962C8B-B14F-4D97-AF65-F5344CB8AC3E}">
        <p14:creationId xmlns:p14="http://schemas.microsoft.com/office/powerpoint/2010/main" val="329384695"/>
      </p:ext>
    </p:extLst>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FCEA-ED8C-6F89-0758-A1807086C63B}"/>
              </a:ext>
            </a:extLst>
          </p:cNvPr>
          <p:cNvSpPr>
            <a:spLocks noGrp="1"/>
          </p:cNvSpPr>
          <p:nvPr>
            <p:ph type="title"/>
          </p:nvPr>
        </p:nvSpPr>
        <p:spPr/>
        <p:txBody>
          <a:bodyPr/>
          <a:lstStyle/>
          <a:p>
            <a:r>
              <a:rPr lang="en-GB" dirty="0"/>
              <a:t>A definition</a:t>
            </a:r>
          </a:p>
        </p:txBody>
      </p:sp>
      <p:sp>
        <p:nvSpPr>
          <p:cNvPr id="3" name="Content Placeholder 2">
            <a:extLst>
              <a:ext uri="{FF2B5EF4-FFF2-40B4-BE49-F238E27FC236}">
                <a16:creationId xmlns:a16="http://schemas.microsoft.com/office/drawing/2014/main" id="{2A8DAC09-A59E-AD70-C17C-4EDC9496F1DA}"/>
              </a:ext>
            </a:extLst>
          </p:cNvPr>
          <p:cNvSpPr>
            <a:spLocks noGrp="1"/>
          </p:cNvSpPr>
          <p:nvPr>
            <p:ph idx="1"/>
          </p:nvPr>
        </p:nvSpPr>
        <p:spPr/>
        <p:txBody>
          <a:bodyPr/>
          <a:lstStyle/>
          <a:p>
            <a:r>
              <a:rPr lang="en-GB" dirty="0"/>
              <a:t>law and military operations: two </a:t>
            </a:r>
            <a:r>
              <a:rPr lang="hu-HU" dirty="0"/>
              <a:t>aspects</a:t>
            </a:r>
            <a:endParaRPr lang="en-GB" dirty="0"/>
          </a:p>
          <a:p>
            <a:pPr lvl="1"/>
            <a:r>
              <a:rPr lang="en-GB" sz="2200" dirty="0"/>
              <a:t>law as a </a:t>
            </a:r>
            <a:r>
              <a:rPr lang="en-GB" sz="2200" i="1" dirty="0"/>
              <a:t>normative framework </a:t>
            </a:r>
            <a:r>
              <a:rPr lang="en-GB" sz="2200" dirty="0"/>
              <a:t>for operations</a:t>
            </a:r>
          </a:p>
          <a:p>
            <a:pPr lvl="1"/>
            <a:r>
              <a:rPr lang="en-GB" sz="2200" dirty="0"/>
              <a:t>law as a </a:t>
            </a:r>
            <a:r>
              <a:rPr lang="en-GB" sz="2200" i="1" dirty="0"/>
              <a:t>line of effort </a:t>
            </a:r>
            <a:r>
              <a:rPr lang="en-GB" sz="2200" dirty="0"/>
              <a:t>for military operations (instrument, method, object, medium)</a:t>
            </a:r>
          </a:p>
          <a:p>
            <a:r>
              <a:rPr lang="en-GB" dirty="0"/>
              <a:t>SHAPE definition</a:t>
            </a:r>
          </a:p>
          <a:p>
            <a:pPr lvl="1"/>
            <a:r>
              <a:rPr lang="en-GB" sz="2200" dirty="0"/>
              <a:t>legal operations involves the use of law as an instrument of power</a:t>
            </a:r>
          </a:p>
          <a:p>
            <a:pPr lvl="1"/>
            <a:r>
              <a:rPr lang="en-GB" sz="2200" dirty="0"/>
              <a:t>encompasses actions by State and non-State actors aimed at gaining/undermining legitimacy, advancing/ undermining interests, or enhancing/denying capabilities</a:t>
            </a:r>
          </a:p>
        </p:txBody>
      </p:sp>
    </p:spTree>
    <p:extLst>
      <p:ext uri="{BB962C8B-B14F-4D97-AF65-F5344CB8AC3E}">
        <p14:creationId xmlns:p14="http://schemas.microsoft.com/office/powerpoint/2010/main" val="514227205"/>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FCEA-ED8C-6F89-0758-A1807086C63B}"/>
              </a:ext>
            </a:extLst>
          </p:cNvPr>
          <p:cNvSpPr>
            <a:spLocks noGrp="1"/>
          </p:cNvSpPr>
          <p:nvPr>
            <p:ph type="title"/>
          </p:nvPr>
        </p:nvSpPr>
        <p:spPr/>
        <p:txBody>
          <a:bodyPr/>
          <a:lstStyle/>
          <a:p>
            <a:r>
              <a:rPr lang="en-GB" dirty="0"/>
              <a:t>A legal operations perspective</a:t>
            </a:r>
          </a:p>
        </p:txBody>
      </p:sp>
      <p:sp>
        <p:nvSpPr>
          <p:cNvPr id="3" name="Content Placeholder 2">
            <a:extLst>
              <a:ext uri="{FF2B5EF4-FFF2-40B4-BE49-F238E27FC236}">
                <a16:creationId xmlns:a16="http://schemas.microsoft.com/office/drawing/2014/main" id="{2A8DAC09-A59E-AD70-C17C-4EDC9496F1DA}"/>
              </a:ext>
            </a:extLst>
          </p:cNvPr>
          <p:cNvSpPr>
            <a:spLocks noGrp="1"/>
          </p:cNvSpPr>
          <p:nvPr>
            <p:ph idx="1"/>
          </p:nvPr>
        </p:nvSpPr>
        <p:spPr/>
        <p:txBody>
          <a:bodyPr/>
          <a:lstStyle/>
          <a:p>
            <a:r>
              <a:rPr lang="en-GB" dirty="0"/>
              <a:t>hostile and friendly actors </a:t>
            </a:r>
          </a:p>
          <a:p>
            <a:pPr lvl="1"/>
            <a:r>
              <a:rPr lang="en-GB" sz="2200" dirty="0"/>
              <a:t>how are they employing the law to achieve legal and operational effects?</a:t>
            </a:r>
          </a:p>
          <a:p>
            <a:pPr lvl="1"/>
            <a:r>
              <a:rPr lang="en-GB" sz="2200" dirty="0"/>
              <a:t>what legal instruments are they using?</a:t>
            </a:r>
          </a:p>
          <a:p>
            <a:pPr lvl="1"/>
            <a:r>
              <a:rPr lang="en-GB" sz="2200" dirty="0"/>
              <a:t>what objectives do they pursue?</a:t>
            </a:r>
          </a:p>
          <a:p>
            <a:pPr lvl="1"/>
            <a:r>
              <a:rPr lang="en-GB" sz="2200" dirty="0"/>
              <a:t>how are they (pre)shaping the legal environment?</a:t>
            </a:r>
          </a:p>
          <a:p>
            <a:r>
              <a:rPr lang="en-GB" dirty="0"/>
              <a:t>implications</a:t>
            </a:r>
          </a:p>
          <a:p>
            <a:pPr lvl="1"/>
            <a:r>
              <a:rPr lang="en-GB" sz="2200" dirty="0"/>
              <a:t>how effective are hostile and friendly actors in using law for operational effects?</a:t>
            </a:r>
          </a:p>
          <a:p>
            <a:pPr lvl="1"/>
            <a:r>
              <a:rPr lang="en-GB" sz="2200" dirty="0"/>
              <a:t>reaction: what are you going to do about it?</a:t>
            </a:r>
          </a:p>
        </p:txBody>
      </p:sp>
    </p:spTree>
    <p:extLst>
      <p:ext uri="{BB962C8B-B14F-4D97-AF65-F5344CB8AC3E}">
        <p14:creationId xmlns:p14="http://schemas.microsoft.com/office/powerpoint/2010/main" val="3129644282"/>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85C749-7852-8AE3-20F5-6BCDE2B8DC3D}"/>
              </a:ext>
            </a:extLst>
          </p:cNvPr>
          <p:cNvSpPr>
            <a:spLocks noGrp="1"/>
          </p:cNvSpPr>
          <p:nvPr>
            <p:ph idx="1"/>
          </p:nvPr>
        </p:nvSpPr>
        <p:spPr/>
        <p:txBody>
          <a:bodyPr/>
          <a:lstStyle/>
          <a:p>
            <a:r>
              <a:rPr lang="en-GB" dirty="0"/>
              <a:t>compliance</a:t>
            </a:r>
          </a:p>
          <a:p>
            <a:pPr lvl="1"/>
            <a:r>
              <a:rPr lang="en-GB" sz="2200" dirty="0"/>
              <a:t>continued importance of law as a regulatory framework</a:t>
            </a:r>
          </a:p>
          <a:p>
            <a:pPr lvl="1"/>
            <a:r>
              <a:rPr lang="hu-HU" sz="2200" dirty="0"/>
              <a:t>a </a:t>
            </a:r>
            <a:r>
              <a:rPr lang="en-GB" sz="2200" dirty="0"/>
              <a:t>legal operations perspective does not to </a:t>
            </a:r>
            <a:r>
              <a:rPr lang="hu-HU" sz="2200" dirty="0"/>
              <a:t>replace</a:t>
            </a:r>
            <a:r>
              <a:rPr lang="en-GB" sz="2200" dirty="0"/>
              <a:t>, but complements compliance</a:t>
            </a:r>
          </a:p>
          <a:p>
            <a:pPr lvl="1"/>
            <a:endParaRPr lang="en-GB" dirty="0"/>
          </a:p>
          <a:p>
            <a:pPr lvl="1"/>
            <a:endParaRPr lang="en-GB" dirty="0"/>
          </a:p>
          <a:p>
            <a:pPr lvl="1"/>
            <a:endParaRPr lang="en-GB" dirty="0"/>
          </a:p>
          <a:p>
            <a:pPr lvl="1"/>
            <a:endParaRPr lang="en-GB" dirty="0"/>
          </a:p>
          <a:p>
            <a:pPr lvl="1"/>
            <a:endParaRPr lang="en-GB" dirty="0"/>
          </a:p>
          <a:p>
            <a:pPr marL="457200" lvl="1" indent="0" algn="ctr">
              <a:buNone/>
            </a:pPr>
            <a:r>
              <a:rPr lang="en-GB" b="1" dirty="0"/>
              <a:t>what lessons may be drawn from the Israel-Hamas conflict from a legal operations perspective?</a:t>
            </a:r>
          </a:p>
        </p:txBody>
      </p:sp>
      <p:sp>
        <p:nvSpPr>
          <p:cNvPr id="3" name="Arrow: Down 2">
            <a:extLst>
              <a:ext uri="{FF2B5EF4-FFF2-40B4-BE49-F238E27FC236}">
                <a16:creationId xmlns:a16="http://schemas.microsoft.com/office/drawing/2014/main" id="{AC19D293-2D6E-C765-D20D-DC8313A20B34}"/>
              </a:ext>
            </a:extLst>
          </p:cNvPr>
          <p:cNvSpPr/>
          <p:nvPr/>
        </p:nvSpPr>
        <p:spPr>
          <a:xfrm>
            <a:off x="3995936" y="2492896"/>
            <a:ext cx="792088" cy="1368152"/>
          </a:xfrm>
          <a:prstGeom prst="downArrow">
            <a:avLst>
              <a:gd name="adj1" fmla="val 48277"/>
              <a:gd name="adj2" fmla="val 879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4720527"/>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A7028A-04FD-6232-1779-B33E65985E26}"/>
              </a:ext>
            </a:extLst>
          </p:cNvPr>
          <p:cNvSpPr>
            <a:spLocks noGrp="1"/>
          </p:cNvSpPr>
          <p:nvPr>
            <p:ph type="body" sz="quarter" idx="14"/>
          </p:nvPr>
        </p:nvSpPr>
        <p:spPr/>
        <p:txBody>
          <a:bodyPr/>
          <a:lstStyle/>
          <a:p>
            <a:r>
              <a:rPr lang="en-GB" dirty="0"/>
              <a:t>CONTESTED FACTS AND LAW</a:t>
            </a:r>
          </a:p>
        </p:txBody>
      </p:sp>
    </p:spTree>
    <p:extLst>
      <p:ext uri="{BB962C8B-B14F-4D97-AF65-F5344CB8AC3E}">
        <p14:creationId xmlns:p14="http://schemas.microsoft.com/office/powerpoint/2010/main" val="1867564155"/>
      </p:ext>
    </p:extLst>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03A8-0303-F0CF-2949-CCF459E60645}"/>
              </a:ext>
            </a:extLst>
          </p:cNvPr>
          <p:cNvSpPr>
            <a:spLocks noGrp="1"/>
          </p:cNvSpPr>
          <p:nvPr>
            <p:ph type="title"/>
          </p:nvPr>
        </p:nvSpPr>
        <p:spPr/>
        <p:txBody>
          <a:bodyPr/>
          <a:lstStyle/>
          <a:p>
            <a:r>
              <a:rPr lang="en-GB" dirty="0"/>
              <a:t>Facts are key</a:t>
            </a:r>
          </a:p>
        </p:txBody>
      </p:sp>
      <p:sp>
        <p:nvSpPr>
          <p:cNvPr id="3" name="Content Placeholder 2">
            <a:extLst>
              <a:ext uri="{FF2B5EF4-FFF2-40B4-BE49-F238E27FC236}">
                <a16:creationId xmlns:a16="http://schemas.microsoft.com/office/drawing/2014/main" id="{9883C22D-9890-DA28-00EC-291E0E41F769}"/>
              </a:ext>
            </a:extLst>
          </p:cNvPr>
          <p:cNvSpPr>
            <a:spLocks noGrp="1"/>
          </p:cNvSpPr>
          <p:nvPr>
            <p:ph idx="1"/>
          </p:nvPr>
        </p:nvSpPr>
        <p:spPr/>
        <p:txBody>
          <a:bodyPr>
            <a:normAutofit fontScale="92500"/>
          </a:bodyPr>
          <a:lstStyle/>
          <a:p>
            <a:r>
              <a:rPr lang="en-GB" b="1" dirty="0"/>
              <a:t>example: Al-Ahli Hospital Incident (17 October 2023)</a:t>
            </a:r>
          </a:p>
          <a:p>
            <a:pPr lvl="1"/>
            <a:r>
              <a:rPr lang="en-GB" dirty="0"/>
              <a:t>explosion just outside the hospital</a:t>
            </a:r>
          </a:p>
          <a:p>
            <a:pPr lvl="1"/>
            <a:r>
              <a:rPr lang="en-GB" dirty="0"/>
              <a:t>Gazan Ministry of Health: over 500 </a:t>
            </a:r>
            <a:br>
              <a:rPr lang="en-GB" dirty="0"/>
            </a:br>
            <a:r>
              <a:rPr lang="en-GB" dirty="0"/>
              <a:t>dead and injured</a:t>
            </a:r>
          </a:p>
          <a:p>
            <a:pPr lvl="1"/>
            <a:r>
              <a:rPr lang="en-GB" dirty="0"/>
              <a:t>IDF: explosion caused by failed PIJ rocket</a:t>
            </a:r>
          </a:p>
          <a:p>
            <a:r>
              <a:rPr lang="hu-HU" dirty="0"/>
              <a:t>possible legal </a:t>
            </a:r>
            <a:r>
              <a:rPr lang="en-GB" b="1" dirty="0"/>
              <a:t>scenarios</a:t>
            </a:r>
          </a:p>
          <a:p>
            <a:pPr lvl="1"/>
            <a:r>
              <a:rPr lang="en-GB" dirty="0"/>
              <a:t>IDF attack without hospital being military objective</a:t>
            </a:r>
          </a:p>
          <a:p>
            <a:pPr lvl="1"/>
            <a:r>
              <a:rPr lang="en-GB" dirty="0"/>
              <a:t>IDF attack with hospital being military objective (precautions, proportionality)</a:t>
            </a:r>
          </a:p>
          <a:p>
            <a:pPr lvl="1"/>
            <a:r>
              <a:rPr lang="en-GB" dirty="0"/>
              <a:t>IDF weapon malfunction (foreseeability?)</a:t>
            </a:r>
          </a:p>
          <a:p>
            <a:pPr lvl="1"/>
            <a:r>
              <a:rPr lang="en-GB" dirty="0"/>
              <a:t>PIJ weapon malfunction (indiscriminate weapon?)</a:t>
            </a:r>
          </a:p>
          <a:p>
            <a:pPr lvl="1"/>
            <a:r>
              <a:rPr lang="en-GB" dirty="0"/>
              <a:t>IDF interception of PIJ missile (foreseeability?)</a:t>
            </a:r>
          </a:p>
          <a:p>
            <a:endParaRPr lang="en-GB" dirty="0"/>
          </a:p>
        </p:txBody>
      </p:sp>
      <p:sp>
        <p:nvSpPr>
          <p:cNvPr id="4" name="Slide Number Placeholder 3">
            <a:extLst>
              <a:ext uri="{FF2B5EF4-FFF2-40B4-BE49-F238E27FC236}">
                <a16:creationId xmlns:a16="http://schemas.microsoft.com/office/drawing/2014/main" id="{7438E991-3786-9247-714D-27CB988A0745}"/>
              </a:ext>
            </a:extLst>
          </p:cNvPr>
          <p:cNvSpPr>
            <a:spLocks noGrp="1"/>
          </p:cNvSpPr>
          <p:nvPr>
            <p:ph type="sldNum" sz="quarter" idx="12"/>
          </p:nvPr>
        </p:nvSpPr>
        <p:spPr>
          <a:xfrm>
            <a:off x="457204" y="4783431"/>
            <a:ext cx="443033"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E1C4AF0-AB82-6346-890A-EF599C777360}" type="slidenum">
              <a:rPr lang="en-US" smtClean="0"/>
              <a:pPr/>
              <a:t>8</a:t>
            </a:fld>
            <a:endParaRPr lang="en-US"/>
          </a:p>
        </p:txBody>
      </p:sp>
      <p:pic>
        <p:nvPicPr>
          <p:cNvPr id="6" name="Picture 5" descr="A aerial view of a city&#10;&#10;Description automatically generated">
            <a:extLst>
              <a:ext uri="{FF2B5EF4-FFF2-40B4-BE49-F238E27FC236}">
                <a16:creationId xmlns:a16="http://schemas.microsoft.com/office/drawing/2014/main" id="{D577D634-DBDF-2352-D161-EC7A17DBA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393378" flipH="1">
            <a:off x="6086322" y="2344516"/>
            <a:ext cx="2527593" cy="14214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522805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FCEA-ED8C-6F89-0758-A1807086C63B}"/>
              </a:ext>
            </a:extLst>
          </p:cNvPr>
          <p:cNvSpPr>
            <a:spLocks noGrp="1"/>
          </p:cNvSpPr>
          <p:nvPr>
            <p:ph type="title"/>
          </p:nvPr>
        </p:nvSpPr>
        <p:spPr/>
        <p:txBody>
          <a:bodyPr/>
          <a:lstStyle/>
          <a:p>
            <a:r>
              <a:rPr lang="en-GB" dirty="0"/>
              <a:t>Law is key</a:t>
            </a:r>
          </a:p>
        </p:txBody>
      </p:sp>
      <p:sp>
        <p:nvSpPr>
          <p:cNvPr id="3" name="Content Placeholder 2">
            <a:extLst>
              <a:ext uri="{FF2B5EF4-FFF2-40B4-BE49-F238E27FC236}">
                <a16:creationId xmlns:a16="http://schemas.microsoft.com/office/drawing/2014/main" id="{2A8DAC09-A59E-AD70-C17C-4EDC9496F1DA}"/>
              </a:ext>
            </a:extLst>
          </p:cNvPr>
          <p:cNvSpPr>
            <a:spLocks noGrp="1"/>
          </p:cNvSpPr>
          <p:nvPr>
            <p:ph idx="1"/>
          </p:nvPr>
        </p:nvSpPr>
        <p:spPr>
          <a:xfrm>
            <a:off x="457200" y="1500174"/>
            <a:ext cx="8435280" cy="4714908"/>
          </a:xfrm>
        </p:spPr>
        <p:txBody>
          <a:bodyPr/>
          <a:lstStyle/>
          <a:p>
            <a:r>
              <a:rPr lang="en-GB" b="1" dirty="0"/>
              <a:t>humanitarian aid if Israel </a:t>
            </a:r>
            <a:r>
              <a:rPr lang="en-GB" b="1" u="sng" dirty="0"/>
              <a:t>not</a:t>
            </a:r>
            <a:r>
              <a:rPr lang="en-GB" b="1" dirty="0"/>
              <a:t> in occupation of Gaza</a:t>
            </a:r>
          </a:p>
          <a:p>
            <a:pPr lvl="1"/>
            <a:r>
              <a:rPr lang="en-GB" b="1" dirty="0"/>
              <a:t>Article 23 GC IV</a:t>
            </a:r>
          </a:p>
          <a:p>
            <a:pPr marL="914377" lvl="2" indent="0">
              <a:buNone/>
            </a:pPr>
            <a:r>
              <a:rPr lang="en-GB" sz="1600" dirty="0">
                <a:solidFill>
                  <a:srgbClr val="0000FF"/>
                </a:solidFill>
              </a:rPr>
              <a:t>Each High Contracting Party </a:t>
            </a:r>
            <a:r>
              <a:rPr lang="en-GB" sz="1600" b="1" dirty="0">
                <a:solidFill>
                  <a:srgbClr val="0000FF"/>
                </a:solidFill>
              </a:rPr>
              <a:t>shall allow the free passage </a:t>
            </a:r>
            <a:r>
              <a:rPr lang="en-GB" sz="1600" dirty="0">
                <a:solidFill>
                  <a:srgbClr val="0000FF"/>
                </a:solidFill>
              </a:rPr>
              <a:t>of all consignments of medical and hospital stores …</a:t>
            </a:r>
          </a:p>
          <a:p>
            <a:pPr marL="914377" lvl="2" indent="0">
              <a:buNone/>
            </a:pPr>
            <a:r>
              <a:rPr lang="en-GB" sz="1600" dirty="0">
                <a:solidFill>
                  <a:srgbClr val="0000FF"/>
                </a:solidFill>
              </a:rPr>
              <a:t>The obligation of a High Contracting Party … is subject to the </a:t>
            </a:r>
            <a:r>
              <a:rPr lang="en-GB" sz="1600" b="1" dirty="0">
                <a:solidFill>
                  <a:srgbClr val="0000FF"/>
                </a:solidFill>
              </a:rPr>
              <a:t>condition that this Party is satisfied that there are no serious reasons </a:t>
            </a:r>
            <a:r>
              <a:rPr lang="en-GB" sz="1600" dirty="0">
                <a:solidFill>
                  <a:srgbClr val="0000FF"/>
                </a:solidFill>
              </a:rPr>
              <a:t>for fearing:</a:t>
            </a:r>
          </a:p>
          <a:p>
            <a:pPr marL="914377" lvl="2" indent="0">
              <a:buNone/>
            </a:pPr>
            <a:r>
              <a:rPr lang="en-GB" sz="1600" dirty="0">
                <a:solidFill>
                  <a:srgbClr val="0000FF"/>
                </a:solidFill>
              </a:rPr>
              <a:t>(a) that the consignments may be diverted from their destination,</a:t>
            </a:r>
          </a:p>
          <a:p>
            <a:pPr marL="914377" lvl="2" indent="0">
              <a:buNone/>
            </a:pPr>
            <a:r>
              <a:rPr lang="en-GB" sz="1600" dirty="0">
                <a:solidFill>
                  <a:srgbClr val="0000FF"/>
                </a:solidFill>
              </a:rPr>
              <a:t>(b) that the control may not be effective, or</a:t>
            </a:r>
          </a:p>
          <a:p>
            <a:pPr marL="914377" lvl="2" indent="0">
              <a:buNone/>
            </a:pPr>
            <a:r>
              <a:rPr lang="en-GB" sz="1600" dirty="0">
                <a:solidFill>
                  <a:srgbClr val="0000FF"/>
                </a:solidFill>
              </a:rPr>
              <a:t>(c) that a definite advantage may accrue to the military efforts or economy of the enemy</a:t>
            </a:r>
          </a:p>
          <a:p>
            <a:pPr lvl="1"/>
            <a:r>
              <a:rPr lang="en-GB" b="1" dirty="0"/>
              <a:t>Article 70 AP I</a:t>
            </a:r>
          </a:p>
          <a:p>
            <a:pPr marL="914377" lvl="2" indent="0">
              <a:buNone/>
            </a:pPr>
            <a:r>
              <a:rPr lang="en-GB" sz="1600" dirty="0">
                <a:solidFill>
                  <a:srgbClr val="0000FF"/>
                </a:solidFill>
              </a:rPr>
              <a:t>1. If the civilian population of any territory under the control of a Party to the conflict, other than occupied territory, is not adequately provided with the supplies mentioned in Article 69, relief actions which are humanitarian and impartial in character and conducted without any adverse distinction </a:t>
            </a:r>
            <a:r>
              <a:rPr lang="en-GB" sz="1600" b="1" dirty="0">
                <a:solidFill>
                  <a:srgbClr val="0000FF"/>
                </a:solidFill>
              </a:rPr>
              <a:t>shall be undertaken, subject to the agreement </a:t>
            </a:r>
            <a:r>
              <a:rPr lang="en-GB" sz="1600" dirty="0">
                <a:solidFill>
                  <a:srgbClr val="0000FF"/>
                </a:solidFill>
              </a:rPr>
              <a:t>of the Parties concerned in such relief actions. </a:t>
            </a:r>
          </a:p>
          <a:p>
            <a:endParaRPr lang="en-GB" dirty="0"/>
          </a:p>
        </p:txBody>
      </p:sp>
    </p:spTree>
    <p:extLst>
      <p:ext uri="{BB962C8B-B14F-4D97-AF65-F5344CB8AC3E}">
        <p14:creationId xmlns:p14="http://schemas.microsoft.com/office/powerpoint/2010/main" val="847289846"/>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sld>
</file>

<file path=ppt/theme/theme1.xml><?xml version="1.0" encoding="utf-8"?>
<a:theme xmlns:a="http://schemas.openxmlformats.org/drawingml/2006/main" name="pil_le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pil_lectures</Template>
  <TotalTime>14249</TotalTime>
  <Words>1590</Words>
  <Application>Microsoft Macintosh PowerPoint</Application>
  <PresentationFormat>Diavoorstelling (4:3)</PresentationFormat>
  <Paragraphs>169</Paragraphs>
  <Slides>26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Century Schoolbook</vt:lpstr>
      <vt:lpstr>pil_lectures</vt:lpstr>
      <vt:lpstr>PowerPoint-presentatie</vt:lpstr>
      <vt:lpstr>PowerPoint-presentatie</vt:lpstr>
      <vt:lpstr>PowerPoint-presentatie</vt:lpstr>
      <vt:lpstr>A definition</vt:lpstr>
      <vt:lpstr>A legal operations perspective</vt:lpstr>
      <vt:lpstr>PowerPoint-presentatie</vt:lpstr>
      <vt:lpstr>PowerPoint-presentatie</vt:lpstr>
      <vt:lpstr>Facts are key</vt:lpstr>
      <vt:lpstr>Law is key</vt:lpstr>
      <vt:lpstr>PowerPoint-presentatie</vt:lpstr>
      <vt:lpstr>PowerPoint-presentatie</vt:lpstr>
      <vt:lpstr>The principle of distinction</vt:lpstr>
      <vt:lpstr>PowerPoint-presentatie</vt:lpstr>
      <vt:lpstr>Proportionality</vt:lpstr>
      <vt:lpstr>PowerPoint-presentatie</vt:lpstr>
      <vt:lpstr>PowerPoint-presentatie</vt:lpstr>
      <vt:lpstr>From ‘hot takes’ to ‘fake law’?</vt:lpstr>
      <vt:lpstr>PowerPoint-presentatie</vt:lpstr>
      <vt:lpstr>Some thoughts on Dr Gurmendi</vt:lpstr>
      <vt:lpstr>PowerPoint-presentatie</vt:lpstr>
      <vt:lpstr>This does grow legs...</vt:lpstr>
      <vt:lpstr>PowerPoint-presentatie</vt:lpstr>
      <vt:lpstr>Risks, challenges, vulnerabilities</vt:lpstr>
      <vt:lpstr>PowerPoint-presentatie</vt:lpstr>
      <vt:lpstr>What now?</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Aurel Sari</dc:creator>
  <cp:lastModifiedBy>Microsoft - hotmail.be</cp:lastModifiedBy>
  <cp:revision>630</cp:revision>
  <dcterms:created xsi:type="dcterms:W3CDTF">2011-01-16T15:39:53Z</dcterms:created>
  <dcterms:modified xsi:type="dcterms:W3CDTF">2024-05-28T13:19:38Z</dcterms:modified>
</cp:coreProperties>
</file>