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3946" autoAdjust="0"/>
  </p:normalViewPr>
  <p:slideViewPr>
    <p:cSldViewPr snapToGrid="0">
      <p:cViewPr varScale="1">
        <p:scale>
          <a:sx n="115" d="100"/>
          <a:sy n="115" d="100"/>
        </p:scale>
        <p:origin x="8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92763-E840-42DB-B7FB-6CCB7E9A01C5}" type="datetimeFigureOut">
              <a:rPr lang="lt-LT" smtClean="0"/>
              <a:t>2024-05-21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6BAAB-E95A-4AAB-998C-741BA04E8F31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443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119B0-9235-43D6-AD65-3B371130604B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6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119B0-9235-43D6-AD65-3B371130604B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9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119B0-9235-43D6-AD65-3B371130604B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4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119B0-9235-43D6-AD65-3B371130604B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19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0119B0-9235-43D6-AD65-3B371130604B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6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5CCA-11F7-5E73-4B50-D068E3DE7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176AD-8399-50FA-F13A-F9DF7C588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7916-5DCB-11B3-E3F9-B873B0A6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401A-0E3F-63E0-D00F-8BAA0AB9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0BEC2-3C46-977F-01F5-1B510D4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6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469EC-1915-2817-6374-4EFF55C9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564AF-3954-B48F-39E9-EE87BB44F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3EE48-90E8-701B-EC85-05DF402C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EE60D-79DB-2001-A0CA-A9858A2B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7DA70-B87C-0CC6-532A-EB9871DD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9416D1-D90B-36C9-DCDD-C7AD4CFE3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75028-585D-62D1-2443-4268048D6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F9211-215C-1B6D-D4FF-7AF0E15B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BD56-8DBE-8DB6-8F24-86CD8BEB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67B9E-1A5D-8050-8F2D-1ED2960A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4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E02E-FDC3-43EA-A5B4-E01DADC4CB45}" type="datetime1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46CB-8F9C-48C5-A7CF-6AA541C8F0F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16633"/>
            <a:ext cx="572320" cy="563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" y="116633"/>
            <a:ext cx="960107" cy="533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1" y="621982"/>
            <a:ext cx="9601065" cy="69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63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B1C9-05B7-B0CC-B386-AFFB60AB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1237-BE6F-4F59-9CC7-5CDB2525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54685-269A-E04D-A24A-B93CB7F0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0786-F3C4-D5A7-12B8-DEDF86F7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28F9F-0007-2050-0050-FE6AB496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90FF-9BED-668A-B227-6AADCCD3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FF440-96DA-527B-DAA5-3593CAD29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0DF0-143F-EE37-ECE9-897E7D28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F4C4-2E22-983B-61EC-24747CEE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797E3-D6D6-23EC-08A3-FAC42690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6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F1E1-9A74-8895-D5B3-B548356F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E5E36-B0A6-8FA7-6086-A5F6FBC2D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5E87C-50E6-1F5C-B1DE-3CF6F2FC8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CF2BA-F18F-54B6-B6EB-44454749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73AA3-04E8-8576-D6E5-0A405255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4E0BA-F3DD-70F3-697A-56B3AE6E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6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1AFA-C0CA-28A6-1B90-5F7298B1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6D5E3-E071-EF9D-788C-BE431FB3C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2A918-8D49-FB88-B6C9-008028CCA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D879C-24C9-10BA-9837-5CD49084A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8B198-D6F7-0CF1-AA88-0BEDF249A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311DC-A2DA-9986-CAFA-3CA80E86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A5034-124B-379D-840B-D418ECB7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60315-915F-17C2-618C-B0B050DB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8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FD45-9C9D-51B5-E55F-3C90A9CF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986F3-46A9-130A-4DD3-DE992F12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BAB9C-9A28-D983-3C47-F59B7F95D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B33C4-4825-2C52-3CDE-882B4DD8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73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5A95C-90CE-C2E2-952B-8C240DEB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B83EF-E4E0-FE74-3963-549B1CB8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51304-8AB2-CD31-55B7-FA04FAAB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6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02EA0-39AA-8512-1337-9F06FB1D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06D4-B5B1-FC8E-6F20-6D12E8B3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8A935-7FE8-A261-6A6E-9055B7BB0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08AF-24D3-AEAA-CC03-F1B36534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EE577-0655-FCE2-A11A-160A1CC0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BDA08-FF9F-E12F-ACEB-F8BB3919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6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FEFE-8242-FFEC-52BD-98434C41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878E4-F766-0059-F999-5FCF61C40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0FF9B-C6A9-72AC-8799-5EB78ECE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26B24-AE21-A711-0B57-8CA76CE5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6D40-B8F9-EA53-AC9A-BD1E0EBA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B9185-970B-C29C-309B-3810A831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68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EFFEE-63CC-E20E-A9B3-A9674F6D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EC303-FB25-4867-3B36-14CF31429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5D184-D3B8-8208-9387-8C2F337AA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5CD43-02D0-4001-B9F2-516E647DDCBF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9CB1-55BB-C798-EC5A-1491474E4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E9513-AB8E-8064-29BC-D5B667A71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51306-443C-4F03-857F-31A9055589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9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79511" y="2818267"/>
            <a:ext cx="9144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200" b="1" dirty="0">
                <a:solidFill>
                  <a:srgbClr val="002060"/>
                </a:solidFill>
              </a:rPr>
              <a:t>CRITICAL OFF-SHORE ENERGY INFRASTRUCTURE PROTECTION IN BALTIC SEA REGION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8327" y="5805269"/>
            <a:ext cx="457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L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ithuanian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 Navy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SCSS, </a:t>
            </a:r>
            <a:r>
              <a:rPr lang="lt-LT" dirty="0">
                <a:solidFill>
                  <a:schemeClr val="bg1">
                    <a:lumMod val="50000"/>
                  </a:schemeClr>
                </a:solidFill>
              </a:rPr>
              <a:t>LCDR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Jevgenij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Vidiajev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lt-L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408176" y="65904"/>
            <a:ext cx="9564624" cy="563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altLang="en-US" sz="3200" b="1" noProof="0" dirty="0">
                <a:solidFill>
                  <a:srgbClr val="002060"/>
                </a:solidFill>
                <a:latin typeface="Calibri" panose="020F0502020204030204"/>
              </a:rPr>
              <a:t>AGENDA</a:t>
            </a:r>
            <a:endParaRPr kumimoji="0" lang="lt-LT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Google Shape;139;p6"/>
          <p:cNvSpPr txBox="1"/>
          <p:nvPr/>
        </p:nvSpPr>
        <p:spPr>
          <a:xfrm>
            <a:off x="698443" y="1730959"/>
            <a:ext cx="11064579" cy="439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Infrastructure vulnerabilities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Baltic Sea environment and trends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COHERENT RESILIENCE 2023 Exercise findings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Legal aspects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Critical energy infrastructure protection in Lithuania</a:t>
            </a:r>
            <a:r>
              <a:rPr lang="lt-LT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Maritime domain</a:t>
            </a:r>
            <a:r>
              <a:rPr lang="lt-LT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endParaRPr lang="en-US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76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>
          <a:xfrm>
            <a:off x="1408176" y="65904"/>
            <a:ext cx="9564624" cy="563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INFRASTRUCTURE VULNERABILITIES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58415" y="926504"/>
            <a:ext cx="2024743" cy="44786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bg1"/>
                </a:solidFill>
              </a:rPr>
              <a:t>PEACE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89713" y="926502"/>
            <a:ext cx="2024743" cy="4478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CRISIS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21011" y="926501"/>
            <a:ext cx="2024743" cy="44786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</a:rPr>
              <a:t>WAR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05068" y="5648806"/>
            <a:ext cx="1978090" cy="6193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INFRASTRUCTURE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OPERATORS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6678" y="5645649"/>
            <a:ext cx="2440329" cy="6193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LAW ENFORCEMENT ENTITIES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42489" y="5645650"/>
            <a:ext cx="2403264" cy="6193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ARMED FORCES (NAVY, AIR FORCE)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8417" y="1751383"/>
            <a:ext cx="8003331" cy="326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Natural disasters (hurricanes, floods etc.)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58417" y="2211355"/>
            <a:ext cx="8003332" cy="326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Human factor (anchor dragging, fishing trawlers, unlawful actions)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58415" y="2671327"/>
            <a:ext cx="8003333" cy="326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Technical issues (windmill crash, fires etc.) </a:t>
            </a:r>
            <a:endParaRPr lang="lt-LT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86756" y="3240675"/>
            <a:ext cx="6897512" cy="326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Terrorism </a:t>
            </a:r>
            <a:endParaRPr lang="lt-LT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67200" y="3730722"/>
            <a:ext cx="6478553" cy="326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Non-friendly state actors (hidden actions) </a:t>
            </a:r>
            <a:endParaRPr lang="lt-LT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95733" y="4248756"/>
            <a:ext cx="2550021" cy="326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War related actions</a:t>
            </a:r>
            <a:endParaRPr lang="lt-LT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3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>
          <a:xfrm>
            <a:off x="1408176" y="65904"/>
            <a:ext cx="9564624" cy="563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solidFill>
                  <a:srgbClr val="002060"/>
                </a:solidFill>
                <a:latin typeface="Calibri" panose="020F0502020204030204"/>
              </a:rPr>
              <a:t>ENVIRONMENT &amp; TRENDS</a:t>
            </a:r>
            <a:endParaRPr kumimoji="0" lang="lt-LT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26" name="Picture 2" descr="Figure 4: Submarine cable laying situation around the Baltic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" y="1184994"/>
            <a:ext cx="4068778" cy="51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657" y="1184994"/>
            <a:ext cx="4061878" cy="5265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8717" y="1184994"/>
            <a:ext cx="3741576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Rapid expansion of energy infrastructure in Baltic Sea region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Russian – EU/NATO tension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High economic activity (traffic density)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Historical heritage (mines, chemical weapon dumping grounds)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172177" y="4101386"/>
            <a:ext cx="4611167" cy="2208704"/>
            <a:chOff x="3172177" y="4101386"/>
            <a:chExt cx="4611167" cy="2208704"/>
          </a:xfrm>
        </p:grpSpPr>
        <p:grpSp>
          <p:nvGrpSpPr>
            <p:cNvPr id="5" name="Group 4"/>
            <p:cNvGrpSpPr/>
            <p:nvPr/>
          </p:nvGrpSpPr>
          <p:grpSpPr>
            <a:xfrm>
              <a:off x="4355666" y="4101386"/>
              <a:ext cx="3427678" cy="2208704"/>
              <a:chOff x="4355666" y="4404048"/>
              <a:chExt cx="3427678" cy="2208704"/>
            </a:xfrm>
          </p:grpSpPr>
          <p:pic>
            <p:nvPicPr>
              <p:cNvPr id="6" name="Picture 5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666" y="4404048"/>
                <a:ext cx="3427678" cy="22087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766307" y="6243420"/>
                <a:ext cx="1017037" cy="36933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Mines</a:t>
                </a:r>
              </a:p>
            </p:txBody>
          </p:sp>
        </p:grpSp>
        <p:pic>
          <p:nvPicPr>
            <p:cNvPr id="10" name="Picture 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172177" y="4628444"/>
              <a:ext cx="2178755" cy="1681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>
              <a:off x="5350932" y="5469267"/>
              <a:ext cx="1040537" cy="3250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65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>
          <a:xfrm>
            <a:off x="1408176" y="65904"/>
            <a:ext cx="9564624" cy="563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lt-LT" altLang="en-US" sz="3200" b="1" dirty="0">
                <a:solidFill>
                  <a:srgbClr val="002060"/>
                </a:solidFill>
                <a:latin typeface="Calibri" panose="020F0502020204030204"/>
              </a:rPr>
              <a:t>COHERENT RESILIENCE 2023 </a:t>
            </a:r>
            <a:r>
              <a:rPr lang="lt-LT" altLang="en-US" sz="3200" b="1" dirty="0" err="1">
                <a:solidFill>
                  <a:srgbClr val="002060"/>
                </a:solidFill>
                <a:latin typeface="Calibri" panose="020F0502020204030204"/>
              </a:rPr>
              <a:t>Ex</a:t>
            </a:r>
            <a:r>
              <a:rPr lang="lt-LT" altLang="en-US" sz="3200" b="1" dirty="0">
                <a:solidFill>
                  <a:srgbClr val="002060"/>
                </a:solidFill>
                <a:latin typeface="Calibri" panose="020F0502020204030204"/>
              </a:rPr>
              <a:t> FINDINGS </a:t>
            </a:r>
            <a:endParaRPr kumimoji="0" lang="lt-LT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Google Shape;139;p6"/>
          <p:cNvSpPr txBox="1"/>
          <p:nvPr/>
        </p:nvSpPr>
        <p:spPr>
          <a:xfrm>
            <a:off x="698443" y="1730959"/>
            <a:ext cx="10577689" cy="439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Energy infrastructure vulnerable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Attack surface too wide to protect everything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Identify critical energy infrastructure protection priorities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Quick and secure communications between operators and security actors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  <a:sym typeface="Calibri"/>
              </a:rPr>
              <a:t>Operators have limited authority to enhance security</a:t>
            </a:r>
            <a:r>
              <a:rPr lang="lt-LT" sz="2800" dirty="0">
                <a:ea typeface="Calibri"/>
                <a:cs typeface="Calibri"/>
                <a:sym typeface="Calibri"/>
              </a:rPr>
              <a:t> </a:t>
            </a:r>
            <a:endParaRPr lang="en-US" sz="2800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687" y="1040248"/>
            <a:ext cx="2161998" cy="16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>
          <a:xfrm>
            <a:off x="1408176" y="65904"/>
            <a:ext cx="9564624" cy="563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lt-LT" altLang="en-US" sz="3200" b="1" dirty="0">
                <a:solidFill>
                  <a:srgbClr val="002060"/>
                </a:solidFill>
                <a:latin typeface="Calibri" panose="020F0502020204030204"/>
              </a:rPr>
              <a:t>COHERENT RESILIENCE 2023 TAKE AWAYS</a:t>
            </a:r>
            <a:endParaRPr kumimoji="0" lang="lt-LT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5666" y="1892528"/>
            <a:ext cx="10515600" cy="41295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New mindsets</a:t>
            </a:r>
            <a:r>
              <a:rPr lang="en-US" dirty="0"/>
              <a:t> that build-in security and protection of energy infrastructure from the outset</a:t>
            </a:r>
          </a:p>
          <a:p>
            <a:r>
              <a:rPr lang="en-US" b="1" dirty="0">
                <a:ea typeface="Calibri"/>
                <a:cs typeface="Calibri"/>
                <a:sym typeface="Calibri"/>
              </a:rPr>
              <a:t>Preparedness</a:t>
            </a:r>
            <a:r>
              <a:rPr lang="en-US" dirty="0">
                <a:ea typeface="Calibri"/>
                <a:cs typeface="Calibri"/>
                <a:sym typeface="Calibri"/>
              </a:rPr>
              <a:t> is key. Frameworks, plans and points of contact</a:t>
            </a:r>
          </a:p>
          <a:p>
            <a:r>
              <a:rPr lang="en-US" b="1" dirty="0"/>
              <a:t>Roles and responsibilities </a:t>
            </a:r>
            <a:r>
              <a:rPr lang="en-US" dirty="0"/>
              <a:t>clear</a:t>
            </a:r>
          </a:p>
          <a:p>
            <a:r>
              <a:rPr lang="en-US" b="1" dirty="0"/>
              <a:t>Identification and detection</a:t>
            </a:r>
            <a:r>
              <a:rPr lang="en-US" dirty="0"/>
              <a:t>. Surveillance and monitoring</a:t>
            </a:r>
          </a:p>
          <a:p>
            <a:r>
              <a:rPr lang="en-US" b="1" dirty="0"/>
              <a:t>Understand </a:t>
            </a:r>
            <a:r>
              <a:rPr lang="en-US" dirty="0"/>
              <a:t>the threat.</a:t>
            </a:r>
            <a:r>
              <a:rPr lang="en-US" b="1" dirty="0"/>
              <a:t> Identify </a:t>
            </a:r>
            <a:r>
              <a:rPr lang="en-US" dirty="0"/>
              <a:t>necessary capabilities. </a:t>
            </a:r>
            <a:r>
              <a:rPr lang="en-US" b="1" dirty="0"/>
              <a:t>Ensure </a:t>
            </a:r>
            <a:r>
              <a:rPr lang="en-US" dirty="0"/>
              <a:t>authorities</a:t>
            </a:r>
          </a:p>
          <a:p>
            <a:r>
              <a:rPr lang="en-US" b="1" dirty="0"/>
              <a:t>Cooperation arrangements </a:t>
            </a:r>
            <a:r>
              <a:rPr lang="en-US" dirty="0">
                <a:ea typeface="Calibri"/>
                <a:cs typeface="Calibri"/>
                <a:sym typeface="Calibri"/>
              </a:rPr>
              <a:t>between operators and governments through peacetime, crisis and conflict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267" y="928739"/>
            <a:ext cx="2161998" cy="167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9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>
          <a:xfrm>
            <a:off x="1408176" y="65904"/>
            <a:ext cx="9564624" cy="563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lt-LT" altLang="en-US" sz="3200" b="1" dirty="0">
                <a:solidFill>
                  <a:srgbClr val="002060"/>
                </a:solidFill>
                <a:latin typeface="Calibri" panose="020F0502020204030204"/>
              </a:rPr>
              <a:t>LEGAL ASPECTS</a:t>
            </a:r>
            <a:endParaRPr kumimoji="0" lang="lt-LT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267" y="928739"/>
            <a:ext cx="2161998" cy="1679222"/>
          </a:xfrm>
          <a:prstGeom prst="rect">
            <a:avLst/>
          </a:prstGeom>
        </p:spPr>
      </p:pic>
      <p:sp>
        <p:nvSpPr>
          <p:cNvPr id="6" name="Google Shape;88;p1"/>
          <p:cNvSpPr txBox="1"/>
          <p:nvPr/>
        </p:nvSpPr>
        <p:spPr>
          <a:xfrm>
            <a:off x="811961" y="1485645"/>
            <a:ext cx="8591683" cy="439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Territorial Sea</a:t>
            </a:r>
          </a:p>
          <a:p>
            <a:pPr marL="800100" lvl="1" indent="-3429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12nm from a coastal State’s baselines</a:t>
            </a:r>
          </a:p>
          <a:p>
            <a:pPr marL="800100" lvl="1" indent="-3429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Sovereignty of the coastal State (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!!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Innocent passage of other States)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ts val="2400"/>
            </a:pPr>
            <a:endParaRPr lang="lt-LT" sz="2000" dirty="0">
              <a:latin typeface="Calibri"/>
              <a:ea typeface="Calibri"/>
              <a:cs typeface="Calibri"/>
              <a:sym typeface="Calibri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ts val="2400"/>
            </a:pPr>
            <a:endParaRPr lang="lt-LT" sz="2000" dirty="0">
              <a:latin typeface="Calibri"/>
              <a:ea typeface="Calibri"/>
              <a:cs typeface="Calibri"/>
              <a:sym typeface="Calibri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ts val="2400"/>
            </a:pPr>
            <a:endParaRPr lang="lt-LT" sz="2000" dirty="0">
              <a:latin typeface="Calibri"/>
              <a:ea typeface="Calibri"/>
              <a:cs typeface="Calibri"/>
              <a:sym typeface="Calibri"/>
            </a:endParaRPr>
          </a:p>
          <a:p>
            <a:pPr lvl="1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Exclusive Economic Zone</a:t>
            </a:r>
          </a:p>
          <a:p>
            <a:pPr marL="800100" lvl="1" indent="-3429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Up to 200 nm from a coastal State’s baselines</a:t>
            </a:r>
          </a:p>
          <a:p>
            <a:pPr marL="800100" lvl="1" indent="-3429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Sovereign rights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relating to:</a:t>
            </a:r>
          </a:p>
          <a:p>
            <a:pPr marL="1257300" lvl="2" indent="-3429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construct and operate </a:t>
            </a:r>
            <a:r>
              <a:rPr lang="en-US" sz="2000" u="sng" dirty="0">
                <a:latin typeface="Calibri"/>
                <a:ea typeface="Calibri"/>
                <a:cs typeface="Calibri"/>
                <a:sym typeface="Calibri"/>
              </a:rPr>
              <a:t>artificial installations and structures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, as well as establishing </a:t>
            </a:r>
            <a:r>
              <a:rPr lang="en-US" sz="2000" u="sng" dirty="0">
                <a:latin typeface="Calibri"/>
                <a:ea typeface="Calibri"/>
                <a:cs typeface="Calibri"/>
                <a:sym typeface="Calibri"/>
              </a:rPr>
              <a:t>safety zones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to protect them (500 m.) (Art. 60 UNCLOS)</a:t>
            </a:r>
          </a:p>
          <a:p>
            <a:pPr marL="1257300" lvl="2" indent="-342900">
              <a:lnSpc>
                <a:spcPct val="90000"/>
              </a:lnSpc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sng" strike="noStrike" cap="none" dirty="0">
                <a:latin typeface="Calibri"/>
                <a:ea typeface="Calibri"/>
                <a:cs typeface="Calibri"/>
                <a:sym typeface="Calibri"/>
              </a:rPr>
              <a:t>submarine cables and pipelines</a:t>
            </a:r>
            <a:r>
              <a:rPr lang="en-US" sz="2000" b="0" i="0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passing through a coastal State’s EEZ (only the flag State, Art. 113 UNCLOS)</a:t>
            </a:r>
            <a:endParaRPr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30400" y="2483556"/>
            <a:ext cx="435751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24/7 surveillance + authority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30400" y="5796845"/>
            <a:ext cx="7755467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LESS surveillance + LESS authority + LESS asset</a:t>
            </a:r>
            <a:r>
              <a:rPr lang="lt-LT" b="1" dirty="0">
                <a:solidFill>
                  <a:srgbClr val="FF0000"/>
                </a:solidFill>
              </a:rPr>
              <a:t>t</a:t>
            </a:r>
            <a:r>
              <a:rPr lang="en-US" b="1" dirty="0">
                <a:solidFill>
                  <a:srgbClr val="FF0000"/>
                </a:solidFill>
              </a:rPr>
              <a:t>s able to operate off shore</a:t>
            </a:r>
          </a:p>
        </p:txBody>
      </p:sp>
    </p:spTree>
    <p:extLst>
      <p:ext uri="{BB962C8B-B14F-4D97-AF65-F5344CB8AC3E}">
        <p14:creationId xmlns:p14="http://schemas.microsoft.com/office/powerpoint/2010/main" val="236244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ão foi fornecido texto alternativo para esta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9" y="1035698"/>
            <a:ext cx="2111764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Maritime Infrastructure Protection Systems, 43% O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73" y="5001208"/>
            <a:ext cx="2424360" cy="15515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88688" y="1035698"/>
            <a:ext cx="7847045" cy="5598368"/>
          </a:xfrm>
          <a:prstGeom prst="ellipse">
            <a:avLst/>
          </a:prstGeom>
          <a:solidFill>
            <a:schemeClr val="accent6">
              <a:lumMod val="20000"/>
              <a:lumOff val="80000"/>
              <a:alpha val="57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" name="Picture 4" descr="Não foi fornecido texto alternativo para esta im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23" y="1035698"/>
            <a:ext cx="2121094" cy="14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e Future of Anti-Submarine Warfare (sponsored) | Shepha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38" y="5001208"/>
            <a:ext cx="2055779" cy="15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90201" y="1340569"/>
            <a:ext cx="2640563" cy="4690997"/>
            <a:chOff x="7557793" y="1309839"/>
            <a:chExt cx="2640563" cy="4690997"/>
          </a:xfrm>
        </p:grpSpPr>
        <p:sp>
          <p:nvSpPr>
            <p:cNvPr id="12" name="TextBox 11"/>
            <p:cNvSpPr txBox="1"/>
            <p:nvPr/>
          </p:nvSpPr>
          <p:spPr>
            <a:xfrm>
              <a:off x="7739740" y="5354505"/>
              <a:ext cx="2276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Defense</a:t>
              </a:r>
            </a:p>
            <a:p>
              <a:pPr algn="ctr"/>
              <a:r>
                <a:rPr lang="en-US" dirty="0"/>
                <a:t>Naval FORCES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4409" y="3147527"/>
              <a:ext cx="2276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Security/Policing</a:t>
              </a:r>
            </a:p>
            <a:p>
              <a:pPr algn="ctr"/>
              <a:r>
                <a:rPr lang="en-US" dirty="0"/>
                <a:t>Government entities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7793" y="1309839"/>
              <a:ext cx="26405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Physical protection/Monitoring</a:t>
              </a:r>
            </a:p>
            <a:p>
              <a:pPr algn="ctr"/>
              <a:r>
                <a:rPr lang="en-US" dirty="0"/>
                <a:t>Operators </a:t>
              </a:r>
            </a:p>
          </p:txBody>
        </p:sp>
      </p:grpSp>
      <p:sp>
        <p:nvSpPr>
          <p:cNvPr id="15" name="Rectangle 2"/>
          <p:cNvSpPr txBox="1">
            <a:spLocks/>
          </p:cNvSpPr>
          <p:nvPr/>
        </p:nvSpPr>
        <p:spPr>
          <a:xfrm>
            <a:off x="1140178" y="65904"/>
            <a:ext cx="9889066" cy="563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lt-LT" altLang="en-US" sz="3200" b="1" dirty="0">
                <a:solidFill>
                  <a:srgbClr val="002060"/>
                </a:solidFill>
                <a:latin typeface="Calibri" panose="020F0502020204030204"/>
              </a:rPr>
              <a:t>CRITICAL ENERGY INFRASTRUCTURE PROTECTION IN LTU </a:t>
            </a:r>
            <a:endParaRPr kumimoji="0" lang="lt-LT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36" name="Picture 12" descr="Atvira Klaipėda | Stiprins jūros sienos apsaugą - atkurs Pakrančių apsaugos  rinktinę - Atvira Klaipė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69" y="2914072"/>
            <a:ext cx="2111764" cy="15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323" y="2801399"/>
            <a:ext cx="2121094" cy="1656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7655032" y="2595882"/>
            <a:ext cx="2393244" cy="3965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COORDINATION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5032" y="3958309"/>
            <a:ext cx="2393244" cy="351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STANDING PLANS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56800" y="846667"/>
            <a:ext cx="2133600" cy="578739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Rounded Rectangle 23"/>
          <p:cNvSpPr/>
          <p:nvPr/>
        </p:nvSpPr>
        <p:spPr>
          <a:xfrm>
            <a:off x="10048276" y="979045"/>
            <a:ext cx="1929235" cy="5779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INTERNATIONAL PARTNERS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048275" y="1771504"/>
            <a:ext cx="1929235" cy="5779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OPERATORS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083305" y="3212466"/>
            <a:ext cx="1929235" cy="5779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CONSTABULARY ENTITIES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105072" y="5453655"/>
            <a:ext cx="1929235" cy="5779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ALLIES AND PARTNERS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55032" y="4565524"/>
            <a:ext cx="2418400" cy="871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2060"/>
                </a:solidFill>
              </a:rPr>
              <a:t>MARITIME SITUATIONAL AWARENESS </a:t>
            </a:r>
          </a:p>
        </p:txBody>
      </p:sp>
    </p:spTree>
    <p:extLst>
      <p:ext uri="{BB962C8B-B14F-4D97-AF65-F5344CB8AC3E}">
        <p14:creationId xmlns:p14="http://schemas.microsoft.com/office/powerpoint/2010/main" val="16353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hips in the ocean&#10;&#10;Description automatically generated with low confidence">
            <a:extLst>
              <a:ext uri="{FF2B5EF4-FFF2-40B4-BE49-F238E27FC236}">
                <a16:creationId xmlns:a16="http://schemas.microsoft.com/office/drawing/2014/main" id="{F517A51F-8B2A-43E6-B65D-1CA5528A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8975" y="2675170"/>
            <a:ext cx="9141291" cy="1851102"/>
          </a:xfrm>
          <a:prstGeom prst="rect">
            <a:avLst/>
          </a:prstGeom>
        </p:spPr>
      </p:pic>
      <p:sp>
        <p:nvSpPr>
          <p:cNvPr id="3" name="Rectangle 2"/>
          <p:cNvSpPr txBox="1">
            <a:spLocks/>
          </p:cNvSpPr>
          <p:nvPr/>
        </p:nvSpPr>
        <p:spPr>
          <a:xfrm>
            <a:off x="1408176" y="65904"/>
            <a:ext cx="9564624" cy="5630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lt-LT" altLang="en-US" sz="3200" b="1" dirty="0">
                <a:solidFill>
                  <a:srgbClr val="002060"/>
                </a:solidFill>
                <a:latin typeface="Calibri" panose="020F0502020204030204"/>
              </a:rPr>
              <a:t>QUESTIONS</a:t>
            </a:r>
            <a:endParaRPr kumimoji="0" lang="lt-LT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7964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382</Words>
  <Application>Microsoft Macintosh PowerPoint</Application>
  <PresentationFormat>Breedbeeld</PresentationFormat>
  <Paragraphs>75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Andrius Guralis</dc:creator>
  <cp:lastModifiedBy>Microsoft - hotmail.be</cp:lastModifiedBy>
  <cp:revision>63</cp:revision>
  <dcterms:created xsi:type="dcterms:W3CDTF">2024-03-28T13:51:31Z</dcterms:created>
  <dcterms:modified xsi:type="dcterms:W3CDTF">2024-05-21T04:11:07Z</dcterms:modified>
</cp:coreProperties>
</file>